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18288000" cy="10287000"/>
  <p:notesSz cx="6858000" cy="9144000"/>
  <p:embeddedFontLst>
    <p:embeddedFont>
      <p:font typeface="Oswald Bold" panose="020B0604020202020204" charset="0"/>
      <p:regular r:id="rId24"/>
    </p:embeddedFont>
    <p:embeddedFont>
      <p:font typeface="Roboto" panose="02000000000000000000" pitchFamily="2" charset="0"/>
      <p:regular r:id="rId25"/>
      <p:bold r:id="rId26"/>
    </p:embeddedFont>
    <p:embeddedFont>
      <p:font typeface="Roboto Bold" panose="02000000000000000000" charset="0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902" autoAdjust="0"/>
  </p:normalViewPr>
  <p:slideViewPr>
    <p:cSldViewPr>
      <p:cViewPr>
        <p:scale>
          <a:sx n="50" d="100"/>
          <a:sy n="50" d="100"/>
        </p:scale>
        <p:origin x="946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11" Type="http://schemas.openxmlformats.org/officeDocument/2006/relationships/image" Target="../media/image10.png"/><Relationship Id="rId5" Type="http://schemas.openxmlformats.org/officeDocument/2006/relationships/image" Target="../media/image4.svg"/><Relationship Id="rId10" Type="http://schemas.openxmlformats.org/officeDocument/2006/relationships/image" Target="../media/image9.sv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2.svg"/><Relationship Id="rId7" Type="http://schemas.openxmlformats.org/officeDocument/2006/relationships/image" Target="../media/image7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2.svg"/><Relationship Id="rId7" Type="http://schemas.openxmlformats.org/officeDocument/2006/relationships/image" Target="../media/image7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.svg"/><Relationship Id="rId7" Type="http://schemas.openxmlformats.org/officeDocument/2006/relationships/image" Target="../media/image7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Relationship Id="rId9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9.png"/><Relationship Id="rId7" Type="http://schemas.openxmlformats.org/officeDocument/2006/relationships/image" Target="../media/image4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.svg"/><Relationship Id="rId4" Type="http://schemas.openxmlformats.org/officeDocument/2006/relationships/image" Target="../media/image1.png"/><Relationship Id="rId9" Type="http://schemas.openxmlformats.org/officeDocument/2006/relationships/image" Target="../media/image7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31.png"/><Relationship Id="rId7" Type="http://schemas.openxmlformats.org/officeDocument/2006/relationships/image" Target="../media/image4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.svg"/><Relationship Id="rId4" Type="http://schemas.openxmlformats.org/officeDocument/2006/relationships/image" Target="../media/image1.png"/><Relationship Id="rId9" Type="http://schemas.openxmlformats.org/officeDocument/2006/relationships/image" Target="../media/image7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33.png"/><Relationship Id="rId7" Type="http://schemas.openxmlformats.org/officeDocument/2006/relationships/image" Target="../media/image4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.svg"/><Relationship Id="rId4" Type="http://schemas.openxmlformats.org/officeDocument/2006/relationships/image" Target="../media/image1.png"/><Relationship Id="rId9" Type="http://schemas.openxmlformats.org/officeDocument/2006/relationships/image" Target="../media/image7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35.png"/><Relationship Id="rId7" Type="http://schemas.openxmlformats.org/officeDocument/2006/relationships/image" Target="../media/image4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.svg"/><Relationship Id="rId4" Type="http://schemas.openxmlformats.org/officeDocument/2006/relationships/image" Target="../media/image1.png"/><Relationship Id="rId9" Type="http://schemas.openxmlformats.org/officeDocument/2006/relationships/image" Target="../media/image7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37.png"/><Relationship Id="rId7" Type="http://schemas.openxmlformats.org/officeDocument/2006/relationships/image" Target="../media/image4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.svg"/><Relationship Id="rId4" Type="http://schemas.openxmlformats.org/officeDocument/2006/relationships/image" Target="../media/image1.png"/><Relationship Id="rId9" Type="http://schemas.openxmlformats.org/officeDocument/2006/relationships/image" Target="../media/image7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39.png"/><Relationship Id="rId7" Type="http://schemas.openxmlformats.org/officeDocument/2006/relationships/image" Target="../media/image4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.svg"/><Relationship Id="rId4" Type="http://schemas.openxmlformats.org/officeDocument/2006/relationships/image" Target="../media/image1.png"/><Relationship Id="rId9" Type="http://schemas.openxmlformats.org/officeDocument/2006/relationships/image" Target="../media/image7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Relationship Id="rId9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jpeg"/><Relationship Id="rId5" Type="http://schemas.openxmlformats.org/officeDocument/2006/relationships/image" Target="../media/image4.svg"/><Relationship Id="rId10" Type="http://schemas.openxmlformats.org/officeDocument/2006/relationships/image" Target="../media/image9.sv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7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7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5.png"/><Relationship Id="rId7" Type="http://schemas.openxmlformats.org/officeDocument/2006/relationships/image" Target="../media/image4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.svg"/><Relationship Id="rId4" Type="http://schemas.openxmlformats.org/officeDocument/2006/relationships/image" Target="../media/image1.png"/><Relationship Id="rId9" Type="http://schemas.openxmlformats.org/officeDocument/2006/relationships/image" Target="../media/image7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7.png"/><Relationship Id="rId7" Type="http://schemas.openxmlformats.org/officeDocument/2006/relationships/image" Target="../media/image4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.svg"/><Relationship Id="rId4" Type="http://schemas.openxmlformats.org/officeDocument/2006/relationships/image" Target="../media/image1.png"/><Relationship Id="rId9" Type="http://schemas.openxmlformats.org/officeDocument/2006/relationships/image" Target="../media/image7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2.svg"/><Relationship Id="rId7" Type="http://schemas.openxmlformats.org/officeDocument/2006/relationships/image" Target="../media/image7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9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14648217" y="-2925619"/>
            <a:ext cx="9722988" cy="11276744"/>
          </a:xfrm>
          <a:custGeom>
            <a:avLst/>
            <a:gdLst/>
            <a:ahLst/>
            <a:cxnLst/>
            <a:rect l="l" t="t" r="r" b="b"/>
            <a:pathLst>
              <a:path w="9722988" h="11276744">
                <a:moveTo>
                  <a:pt x="0" y="0"/>
                </a:moveTo>
                <a:lnTo>
                  <a:pt x="9722988" y="0"/>
                </a:lnTo>
                <a:lnTo>
                  <a:pt x="9722988" y="11276744"/>
                </a:lnTo>
                <a:lnTo>
                  <a:pt x="0" y="112767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5400000">
            <a:off x="14648217" y="1935875"/>
            <a:ext cx="9722988" cy="11276744"/>
          </a:xfrm>
          <a:custGeom>
            <a:avLst/>
            <a:gdLst/>
            <a:ahLst/>
            <a:cxnLst/>
            <a:rect l="l" t="t" r="r" b="b"/>
            <a:pathLst>
              <a:path w="9722988" h="11276744">
                <a:moveTo>
                  <a:pt x="0" y="0"/>
                </a:moveTo>
                <a:lnTo>
                  <a:pt x="9722988" y="0"/>
                </a:lnTo>
                <a:lnTo>
                  <a:pt x="9722988" y="11276744"/>
                </a:lnTo>
                <a:lnTo>
                  <a:pt x="0" y="1127674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8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8820360" y="2712753"/>
            <a:ext cx="5640108" cy="4861494"/>
            <a:chOff x="0" y="0"/>
            <a:chExt cx="5917184" cy="510032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917184" cy="5100320"/>
            </a:xfrm>
            <a:custGeom>
              <a:avLst/>
              <a:gdLst/>
              <a:ahLst/>
              <a:cxnLst/>
              <a:rect l="l" t="t" r="r" b="b"/>
              <a:pathLst>
                <a:path w="5917184" h="5100320">
                  <a:moveTo>
                    <a:pt x="1275080" y="0"/>
                  </a:moveTo>
                  <a:lnTo>
                    <a:pt x="0" y="2550160"/>
                  </a:lnTo>
                  <a:lnTo>
                    <a:pt x="1275080" y="5100320"/>
                  </a:lnTo>
                  <a:lnTo>
                    <a:pt x="4642104" y="5100320"/>
                  </a:lnTo>
                  <a:lnTo>
                    <a:pt x="5917184" y="2550160"/>
                  </a:lnTo>
                  <a:lnTo>
                    <a:pt x="4642104" y="0"/>
                  </a:lnTo>
                  <a:close/>
                </a:path>
              </a:pathLst>
            </a:custGeom>
            <a:blipFill>
              <a:blip r:embed="rId6"/>
              <a:stretch>
                <a:fillRect l="-27003" r="-2289"/>
              </a:stretch>
            </a:blipFill>
          </p:spPr>
        </p:sp>
      </p:grpSp>
      <p:sp>
        <p:nvSpPr>
          <p:cNvPr id="6" name="Freeform 6"/>
          <p:cNvSpPr/>
          <p:nvPr/>
        </p:nvSpPr>
        <p:spPr>
          <a:xfrm rot="5400000">
            <a:off x="15941612" y="2324314"/>
            <a:ext cx="4861494" cy="5638372"/>
          </a:xfrm>
          <a:custGeom>
            <a:avLst/>
            <a:gdLst/>
            <a:ahLst/>
            <a:cxnLst/>
            <a:rect l="l" t="t" r="r" b="b"/>
            <a:pathLst>
              <a:path w="4861494" h="5638372">
                <a:moveTo>
                  <a:pt x="0" y="0"/>
                </a:moveTo>
                <a:lnTo>
                  <a:pt x="4861494" y="0"/>
                </a:lnTo>
                <a:lnTo>
                  <a:pt x="4861494" y="5638372"/>
                </a:lnTo>
                <a:lnTo>
                  <a:pt x="0" y="563837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5400000">
            <a:off x="-18797530" y="-4988641"/>
            <a:ext cx="25860043" cy="29992537"/>
          </a:xfrm>
          <a:custGeom>
            <a:avLst/>
            <a:gdLst/>
            <a:ahLst/>
            <a:cxnLst/>
            <a:rect l="l" t="t" r="r" b="b"/>
            <a:pathLst>
              <a:path w="25860043" h="29992537">
                <a:moveTo>
                  <a:pt x="0" y="0"/>
                </a:moveTo>
                <a:lnTo>
                  <a:pt x="25860042" y="0"/>
                </a:lnTo>
                <a:lnTo>
                  <a:pt x="25860042" y="29992538"/>
                </a:lnTo>
                <a:lnTo>
                  <a:pt x="0" y="2999253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5400000">
            <a:off x="6059848" y="929261"/>
            <a:ext cx="1244528" cy="1443407"/>
          </a:xfrm>
          <a:custGeom>
            <a:avLst/>
            <a:gdLst/>
            <a:ahLst/>
            <a:cxnLst/>
            <a:rect l="l" t="t" r="r" b="b"/>
            <a:pathLst>
              <a:path w="1244528" h="1443407">
                <a:moveTo>
                  <a:pt x="0" y="0"/>
                </a:moveTo>
                <a:lnTo>
                  <a:pt x="1244528" y="0"/>
                </a:lnTo>
                <a:lnTo>
                  <a:pt x="1244528" y="1443406"/>
                </a:lnTo>
                <a:lnTo>
                  <a:pt x="0" y="14434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6117661" y="7574247"/>
            <a:ext cx="3686743" cy="2368439"/>
          </a:xfrm>
          <a:custGeom>
            <a:avLst/>
            <a:gdLst/>
            <a:ahLst/>
            <a:cxnLst/>
            <a:rect l="l" t="t" r="r" b="b"/>
            <a:pathLst>
              <a:path w="3686743" h="2368439">
                <a:moveTo>
                  <a:pt x="0" y="0"/>
                </a:moveTo>
                <a:lnTo>
                  <a:pt x="3686743" y="0"/>
                </a:lnTo>
                <a:lnTo>
                  <a:pt x="3686743" y="2368439"/>
                </a:lnTo>
                <a:lnTo>
                  <a:pt x="0" y="2368439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t="-10910" b="-10910"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028700" y="3198214"/>
            <a:ext cx="8775704" cy="42098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929"/>
              </a:lnSpc>
            </a:pPr>
            <a:r>
              <a:rPr lang="en-US" sz="9108">
                <a:solidFill>
                  <a:srgbClr val="FFFFFF"/>
                </a:solidFill>
                <a:latin typeface="Oswald Bold"/>
                <a:ea typeface="Oswald Bold"/>
                <a:cs typeface="Oswald Bold"/>
                <a:sym typeface="Oswald Bold"/>
              </a:rPr>
              <a:t>WALMART </a:t>
            </a:r>
          </a:p>
          <a:p>
            <a:pPr algn="l">
              <a:lnSpc>
                <a:spcPts val="10929"/>
              </a:lnSpc>
            </a:pPr>
            <a:r>
              <a:rPr lang="en-US" sz="9108">
                <a:solidFill>
                  <a:srgbClr val="FFFFFF"/>
                </a:solidFill>
                <a:latin typeface="Oswald Bold"/>
                <a:ea typeface="Oswald Bold"/>
                <a:cs typeface="Oswald Bold"/>
                <a:sym typeface="Oswald Bold"/>
              </a:rPr>
              <a:t>SALES</a:t>
            </a:r>
          </a:p>
          <a:p>
            <a:pPr algn="l">
              <a:lnSpc>
                <a:spcPts val="11420"/>
              </a:lnSpc>
            </a:pPr>
            <a:r>
              <a:rPr lang="en-US" sz="9517">
                <a:solidFill>
                  <a:srgbClr val="FFFFFF"/>
                </a:solidFill>
                <a:latin typeface="Oswald Bold"/>
                <a:ea typeface="Oswald Bold"/>
                <a:cs typeface="Oswald Bold"/>
                <a:sym typeface="Oswald Bold"/>
              </a:rPr>
              <a:t>ANALYSIS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5A54FD-0F08-591B-A8D5-48E494F849C4}"/>
              </a:ext>
            </a:extLst>
          </p:cNvPr>
          <p:cNvSpPr txBox="1"/>
          <p:nvPr/>
        </p:nvSpPr>
        <p:spPr>
          <a:xfrm>
            <a:off x="11813939" y="9638295"/>
            <a:ext cx="411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bg1"/>
                </a:solidFill>
              </a:rPr>
              <a:t>VIEW IN SLIDE SHOW MODE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F08A17B-5A7C-3B99-C67F-4680108E2577}"/>
              </a:ext>
            </a:extLst>
          </p:cNvPr>
          <p:cNvSpPr txBox="1"/>
          <p:nvPr/>
        </p:nvSpPr>
        <p:spPr>
          <a:xfrm>
            <a:off x="11277600" y="9107456"/>
            <a:ext cx="54941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>
                <a:solidFill>
                  <a:schemeClr val="bg1"/>
                </a:solidFill>
              </a:rPr>
              <a:t>PRESENTED BY: SHREYA GAUTAM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9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14648217" y="-2671330"/>
            <a:ext cx="9722988" cy="11276744"/>
          </a:xfrm>
          <a:custGeom>
            <a:avLst/>
            <a:gdLst/>
            <a:ahLst/>
            <a:cxnLst/>
            <a:rect l="l" t="t" r="r" b="b"/>
            <a:pathLst>
              <a:path w="9722988" h="11276744">
                <a:moveTo>
                  <a:pt x="0" y="0"/>
                </a:moveTo>
                <a:lnTo>
                  <a:pt x="9722988" y="0"/>
                </a:lnTo>
                <a:lnTo>
                  <a:pt x="9722988" y="11276744"/>
                </a:lnTo>
                <a:lnTo>
                  <a:pt x="0" y="112767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5400000">
            <a:off x="14648217" y="1935875"/>
            <a:ext cx="9722988" cy="11276744"/>
          </a:xfrm>
          <a:custGeom>
            <a:avLst/>
            <a:gdLst/>
            <a:ahLst/>
            <a:cxnLst/>
            <a:rect l="l" t="t" r="r" b="b"/>
            <a:pathLst>
              <a:path w="9722988" h="11276744">
                <a:moveTo>
                  <a:pt x="0" y="0"/>
                </a:moveTo>
                <a:lnTo>
                  <a:pt x="9722988" y="0"/>
                </a:lnTo>
                <a:lnTo>
                  <a:pt x="9722988" y="11276744"/>
                </a:lnTo>
                <a:lnTo>
                  <a:pt x="0" y="1127674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8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5400000">
            <a:off x="15941612" y="2324314"/>
            <a:ext cx="4861494" cy="5638372"/>
          </a:xfrm>
          <a:custGeom>
            <a:avLst/>
            <a:gdLst/>
            <a:ahLst/>
            <a:cxnLst/>
            <a:rect l="l" t="t" r="r" b="b"/>
            <a:pathLst>
              <a:path w="4861494" h="5638372">
                <a:moveTo>
                  <a:pt x="0" y="0"/>
                </a:moveTo>
                <a:lnTo>
                  <a:pt x="4861494" y="0"/>
                </a:lnTo>
                <a:lnTo>
                  <a:pt x="4861494" y="5638372"/>
                </a:lnTo>
                <a:lnTo>
                  <a:pt x="0" y="563837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541964" y="1804521"/>
            <a:ext cx="10685028" cy="4021990"/>
          </a:xfrm>
          <a:custGeom>
            <a:avLst/>
            <a:gdLst/>
            <a:ahLst/>
            <a:cxnLst/>
            <a:rect l="l" t="t" r="r" b="b"/>
            <a:pathLst>
              <a:path w="10685028" h="4021990">
                <a:moveTo>
                  <a:pt x="0" y="0"/>
                </a:moveTo>
                <a:lnTo>
                  <a:pt x="10685028" y="0"/>
                </a:lnTo>
                <a:lnTo>
                  <a:pt x="10685028" y="4021990"/>
                </a:lnTo>
                <a:lnTo>
                  <a:pt x="0" y="402199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541964" y="6602333"/>
            <a:ext cx="9835348" cy="2861629"/>
          </a:xfrm>
          <a:custGeom>
            <a:avLst/>
            <a:gdLst/>
            <a:ahLst/>
            <a:cxnLst/>
            <a:rect l="l" t="t" r="r" b="b"/>
            <a:pathLst>
              <a:path w="9835348" h="2861629">
                <a:moveTo>
                  <a:pt x="0" y="0"/>
                </a:moveTo>
                <a:lnTo>
                  <a:pt x="9835347" y="0"/>
                </a:lnTo>
                <a:lnTo>
                  <a:pt x="9835347" y="2861629"/>
                </a:lnTo>
                <a:lnTo>
                  <a:pt x="0" y="286162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66800" y="514350"/>
            <a:ext cx="12638689" cy="5143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079"/>
              </a:lnSpc>
              <a:spcBef>
                <a:spcPct val="0"/>
              </a:spcBef>
            </a:pPr>
            <a:r>
              <a:rPr lang="en-US" sz="3399" dirty="0">
                <a:solidFill>
                  <a:srgbClr val="FFFFFF"/>
                </a:solidFill>
                <a:latin typeface="Oswald Bold"/>
                <a:ea typeface="Oswald Bold"/>
                <a:cs typeface="Oswald Bold"/>
                <a:sym typeface="Oswald Bold"/>
              </a:rPr>
              <a:t>4. CALCULATE THE TOTAL GROSS INCOME GENERATED IN EACH CITY.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9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14648217" y="-2671330"/>
            <a:ext cx="9722988" cy="11276744"/>
          </a:xfrm>
          <a:custGeom>
            <a:avLst/>
            <a:gdLst/>
            <a:ahLst/>
            <a:cxnLst/>
            <a:rect l="l" t="t" r="r" b="b"/>
            <a:pathLst>
              <a:path w="9722988" h="11276744">
                <a:moveTo>
                  <a:pt x="0" y="0"/>
                </a:moveTo>
                <a:lnTo>
                  <a:pt x="9722988" y="0"/>
                </a:lnTo>
                <a:lnTo>
                  <a:pt x="9722988" y="11276744"/>
                </a:lnTo>
                <a:lnTo>
                  <a:pt x="0" y="112767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5400000">
            <a:off x="14648217" y="1935875"/>
            <a:ext cx="9722988" cy="11276744"/>
          </a:xfrm>
          <a:custGeom>
            <a:avLst/>
            <a:gdLst/>
            <a:ahLst/>
            <a:cxnLst/>
            <a:rect l="l" t="t" r="r" b="b"/>
            <a:pathLst>
              <a:path w="9722988" h="11276744">
                <a:moveTo>
                  <a:pt x="0" y="0"/>
                </a:moveTo>
                <a:lnTo>
                  <a:pt x="9722988" y="0"/>
                </a:lnTo>
                <a:lnTo>
                  <a:pt x="9722988" y="11276744"/>
                </a:lnTo>
                <a:lnTo>
                  <a:pt x="0" y="1127674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8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5400000">
            <a:off x="15941612" y="2324314"/>
            <a:ext cx="4861494" cy="5638372"/>
          </a:xfrm>
          <a:custGeom>
            <a:avLst/>
            <a:gdLst/>
            <a:ahLst/>
            <a:cxnLst/>
            <a:rect l="l" t="t" r="r" b="b"/>
            <a:pathLst>
              <a:path w="4861494" h="5638372">
                <a:moveTo>
                  <a:pt x="0" y="0"/>
                </a:moveTo>
                <a:lnTo>
                  <a:pt x="4861494" y="0"/>
                </a:lnTo>
                <a:lnTo>
                  <a:pt x="4861494" y="5638372"/>
                </a:lnTo>
                <a:lnTo>
                  <a:pt x="0" y="563837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722264" y="2159848"/>
            <a:ext cx="10648068" cy="3531872"/>
          </a:xfrm>
          <a:custGeom>
            <a:avLst/>
            <a:gdLst/>
            <a:ahLst/>
            <a:cxnLst/>
            <a:rect l="l" t="t" r="r" b="b"/>
            <a:pathLst>
              <a:path w="10648068" h="3531872">
                <a:moveTo>
                  <a:pt x="0" y="0"/>
                </a:moveTo>
                <a:lnTo>
                  <a:pt x="10648068" y="0"/>
                </a:lnTo>
                <a:lnTo>
                  <a:pt x="10648068" y="3531872"/>
                </a:lnTo>
                <a:lnTo>
                  <a:pt x="0" y="353187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722264" y="6499228"/>
            <a:ext cx="9722940" cy="2658617"/>
          </a:xfrm>
          <a:custGeom>
            <a:avLst/>
            <a:gdLst/>
            <a:ahLst/>
            <a:cxnLst/>
            <a:rect l="l" t="t" r="r" b="b"/>
            <a:pathLst>
              <a:path w="9722940" h="2658617">
                <a:moveTo>
                  <a:pt x="0" y="0"/>
                </a:moveTo>
                <a:lnTo>
                  <a:pt x="9722940" y="0"/>
                </a:lnTo>
                <a:lnTo>
                  <a:pt x="9722940" y="2658616"/>
                </a:lnTo>
                <a:lnTo>
                  <a:pt x="0" y="265861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828800" y="637665"/>
            <a:ext cx="12590859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79"/>
              </a:lnSpc>
              <a:spcBef>
                <a:spcPct val="0"/>
              </a:spcBef>
            </a:pPr>
            <a:r>
              <a:rPr lang="en-US" sz="3399" dirty="0">
                <a:solidFill>
                  <a:srgbClr val="FFFFFF"/>
                </a:solidFill>
                <a:latin typeface="Oswald Bold"/>
                <a:ea typeface="Oswald Bold"/>
                <a:cs typeface="Oswald Bold"/>
                <a:sym typeface="Oswald Bold"/>
              </a:rPr>
              <a:t> 5. FIND THE AVERAGE RATING GIVEN BY CUSTOMERS IN EACH BRANCH. 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9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14648217" y="-2671330"/>
            <a:ext cx="9722988" cy="11276744"/>
          </a:xfrm>
          <a:custGeom>
            <a:avLst/>
            <a:gdLst/>
            <a:ahLst/>
            <a:cxnLst/>
            <a:rect l="l" t="t" r="r" b="b"/>
            <a:pathLst>
              <a:path w="9722988" h="11276744">
                <a:moveTo>
                  <a:pt x="0" y="0"/>
                </a:moveTo>
                <a:lnTo>
                  <a:pt x="9722988" y="0"/>
                </a:lnTo>
                <a:lnTo>
                  <a:pt x="9722988" y="11276744"/>
                </a:lnTo>
                <a:lnTo>
                  <a:pt x="0" y="112767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5400000">
            <a:off x="14648217" y="1935875"/>
            <a:ext cx="9722988" cy="11276744"/>
          </a:xfrm>
          <a:custGeom>
            <a:avLst/>
            <a:gdLst/>
            <a:ahLst/>
            <a:cxnLst/>
            <a:rect l="l" t="t" r="r" b="b"/>
            <a:pathLst>
              <a:path w="9722988" h="11276744">
                <a:moveTo>
                  <a:pt x="0" y="0"/>
                </a:moveTo>
                <a:lnTo>
                  <a:pt x="9722988" y="0"/>
                </a:lnTo>
                <a:lnTo>
                  <a:pt x="9722988" y="11276744"/>
                </a:lnTo>
                <a:lnTo>
                  <a:pt x="0" y="1127674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8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5400000">
            <a:off x="15941612" y="2324314"/>
            <a:ext cx="4861494" cy="5638372"/>
          </a:xfrm>
          <a:custGeom>
            <a:avLst/>
            <a:gdLst/>
            <a:ahLst/>
            <a:cxnLst/>
            <a:rect l="l" t="t" r="r" b="b"/>
            <a:pathLst>
              <a:path w="4861494" h="5638372">
                <a:moveTo>
                  <a:pt x="0" y="0"/>
                </a:moveTo>
                <a:lnTo>
                  <a:pt x="4861494" y="0"/>
                </a:lnTo>
                <a:lnTo>
                  <a:pt x="4861494" y="5638372"/>
                </a:lnTo>
                <a:lnTo>
                  <a:pt x="0" y="563837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748074" y="1559411"/>
            <a:ext cx="10411510" cy="4324765"/>
          </a:xfrm>
          <a:custGeom>
            <a:avLst/>
            <a:gdLst/>
            <a:ahLst/>
            <a:cxnLst/>
            <a:rect l="l" t="t" r="r" b="b"/>
            <a:pathLst>
              <a:path w="10411510" h="4324765">
                <a:moveTo>
                  <a:pt x="0" y="0"/>
                </a:moveTo>
                <a:lnTo>
                  <a:pt x="10411511" y="0"/>
                </a:lnTo>
                <a:lnTo>
                  <a:pt x="10411511" y="4324765"/>
                </a:lnTo>
                <a:lnTo>
                  <a:pt x="0" y="432476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268" r="-268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748074" y="6226843"/>
            <a:ext cx="8119278" cy="3595398"/>
          </a:xfrm>
          <a:custGeom>
            <a:avLst/>
            <a:gdLst/>
            <a:ahLst/>
            <a:cxnLst/>
            <a:rect l="l" t="t" r="r" b="b"/>
            <a:pathLst>
              <a:path w="8119278" h="3595398">
                <a:moveTo>
                  <a:pt x="0" y="0"/>
                </a:moveTo>
                <a:lnTo>
                  <a:pt x="8119278" y="0"/>
                </a:lnTo>
                <a:lnTo>
                  <a:pt x="8119278" y="3595398"/>
                </a:lnTo>
                <a:lnTo>
                  <a:pt x="0" y="359539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219200" y="563152"/>
            <a:ext cx="12214765" cy="5143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079"/>
              </a:lnSpc>
              <a:spcBef>
                <a:spcPct val="0"/>
              </a:spcBef>
            </a:pPr>
            <a:r>
              <a:rPr lang="en-US" sz="3399" dirty="0">
                <a:solidFill>
                  <a:srgbClr val="FFFFFF"/>
                </a:solidFill>
                <a:latin typeface="Oswald Bold"/>
                <a:ea typeface="Oswald Bold"/>
                <a:cs typeface="Oswald Bold"/>
                <a:sym typeface="Oswald Bold"/>
              </a:rPr>
              <a:t>6. DETERMINE THE TOTAL QUANTITY OF EACH PRODUCT LINE SOLD.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9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95002" y="1439058"/>
            <a:ext cx="7737471" cy="4421060"/>
          </a:xfrm>
          <a:custGeom>
            <a:avLst/>
            <a:gdLst/>
            <a:ahLst/>
            <a:cxnLst/>
            <a:rect l="l" t="t" r="r" b="b"/>
            <a:pathLst>
              <a:path w="7737471" h="4421060">
                <a:moveTo>
                  <a:pt x="0" y="0"/>
                </a:moveTo>
                <a:lnTo>
                  <a:pt x="7737471" y="0"/>
                </a:lnTo>
                <a:lnTo>
                  <a:pt x="7737471" y="4421060"/>
                </a:lnTo>
                <a:lnTo>
                  <a:pt x="0" y="44210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1792"/>
            </a:stretch>
          </a:blipFill>
        </p:spPr>
      </p:sp>
      <p:sp>
        <p:nvSpPr>
          <p:cNvPr id="3" name="Freeform 3"/>
          <p:cNvSpPr/>
          <p:nvPr/>
        </p:nvSpPr>
        <p:spPr>
          <a:xfrm rot="5400000">
            <a:off x="14648217" y="-2671330"/>
            <a:ext cx="9722988" cy="11276744"/>
          </a:xfrm>
          <a:custGeom>
            <a:avLst/>
            <a:gdLst/>
            <a:ahLst/>
            <a:cxnLst/>
            <a:rect l="l" t="t" r="r" b="b"/>
            <a:pathLst>
              <a:path w="9722988" h="11276744">
                <a:moveTo>
                  <a:pt x="0" y="0"/>
                </a:moveTo>
                <a:lnTo>
                  <a:pt x="9722988" y="0"/>
                </a:lnTo>
                <a:lnTo>
                  <a:pt x="9722988" y="11276744"/>
                </a:lnTo>
                <a:lnTo>
                  <a:pt x="0" y="112767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5400000">
            <a:off x="14648217" y="1935875"/>
            <a:ext cx="9722988" cy="11276744"/>
          </a:xfrm>
          <a:custGeom>
            <a:avLst/>
            <a:gdLst/>
            <a:ahLst/>
            <a:cxnLst/>
            <a:rect l="l" t="t" r="r" b="b"/>
            <a:pathLst>
              <a:path w="9722988" h="11276744">
                <a:moveTo>
                  <a:pt x="0" y="0"/>
                </a:moveTo>
                <a:lnTo>
                  <a:pt x="9722988" y="0"/>
                </a:lnTo>
                <a:lnTo>
                  <a:pt x="9722988" y="11276744"/>
                </a:lnTo>
                <a:lnTo>
                  <a:pt x="0" y="1127674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8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5400000">
            <a:off x="15941612" y="2324314"/>
            <a:ext cx="4861494" cy="5638372"/>
          </a:xfrm>
          <a:custGeom>
            <a:avLst/>
            <a:gdLst/>
            <a:ahLst/>
            <a:cxnLst/>
            <a:rect l="l" t="t" r="r" b="b"/>
            <a:pathLst>
              <a:path w="4861494" h="5638372">
                <a:moveTo>
                  <a:pt x="0" y="0"/>
                </a:moveTo>
                <a:lnTo>
                  <a:pt x="4861494" y="0"/>
                </a:lnTo>
                <a:lnTo>
                  <a:pt x="4861494" y="5638372"/>
                </a:lnTo>
                <a:lnTo>
                  <a:pt x="0" y="563837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795002" y="6596803"/>
            <a:ext cx="6980514" cy="3163972"/>
          </a:xfrm>
          <a:custGeom>
            <a:avLst/>
            <a:gdLst/>
            <a:ahLst/>
            <a:cxnLst/>
            <a:rect l="l" t="t" r="r" b="b"/>
            <a:pathLst>
              <a:path w="6980514" h="3163972">
                <a:moveTo>
                  <a:pt x="0" y="0"/>
                </a:moveTo>
                <a:lnTo>
                  <a:pt x="6980514" y="0"/>
                </a:lnTo>
                <a:lnTo>
                  <a:pt x="6980514" y="3163973"/>
                </a:lnTo>
                <a:lnTo>
                  <a:pt x="0" y="316397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4412466" y="514350"/>
            <a:ext cx="7969329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79"/>
              </a:lnSpc>
              <a:spcBef>
                <a:spcPct val="0"/>
              </a:spcBef>
            </a:pPr>
            <a:r>
              <a:rPr lang="en-US" sz="3399">
                <a:solidFill>
                  <a:srgbClr val="FFFFFF"/>
                </a:solidFill>
                <a:latin typeface="Oswald Bold"/>
                <a:ea typeface="Oswald Bold"/>
                <a:cs typeface="Oswald Bold"/>
                <a:sym typeface="Oswald Bold"/>
              </a:rPr>
              <a:t>7. LIST THE TOP 5 PRODUCTS BY UNIT PRICE. 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9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66356" y="6804736"/>
            <a:ext cx="13069764" cy="2178294"/>
          </a:xfrm>
          <a:custGeom>
            <a:avLst/>
            <a:gdLst/>
            <a:ahLst/>
            <a:cxnLst/>
            <a:rect l="l" t="t" r="r" b="b"/>
            <a:pathLst>
              <a:path w="13069764" h="2178294">
                <a:moveTo>
                  <a:pt x="0" y="0"/>
                </a:moveTo>
                <a:lnTo>
                  <a:pt x="13069764" y="0"/>
                </a:lnTo>
                <a:lnTo>
                  <a:pt x="13069764" y="2178294"/>
                </a:lnTo>
                <a:lnTo>
                  <a:pt x="0" y="21782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28700" y="1803369"/>
            <a:ext cx="10565605" cy="4229842"/>
          </a:xfrm>
          <a:custGeom>
            <a:avLst/>
            <a:gdLst/>
            <a:ahLst/>
            <a:cxnLst/>
            <a:rect l="l" t="t" r="r" b="b"/>
            <a:pathLst>
              <a:path w="10565605" h="4229842">
                <a:moveTo>
                  <a:pt x="0" y="0"/>
                </a:moveTo>
                <a:lnTo>
                  <a:pt x="10565605" y="0"/>
                </a:lnTo>
                <a:lnTo>
                  <a:pt x="10565605" y="4229842"/>
                </a:lnTo>
                <a:lnTo>
                  <a:pt x="0" y="422984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566356" y="514350"/>
            <a:ext cx="13760516" cy="5143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079"/>
              </a:lnSpc>
              <a:spcBef>
                <a:spcPct val="0"/>
              </a:spcBef>
            </a:pPr>
            <a:r>
              <a:rPr lang="en-US" sz="3399" dirty="0">
                <a:solidFill>
                  <a:srgbClr val="FFFFFF"/>
                </a:solidFill>
                <a:latin typeface="Oswald Bold"/>
                <a:ea typeface="Oswald Bold"/>
                <a:cs typeface="Oswald Bold"/>
                <a:sym typeface="Oswald Bold"/>
              </a:rPr>
              <a:t>8. FIND SALES TRANSACTIONS WITH A GROSS INCOME GREATER THAN 30.</a:t>
            </a:r>
          </a:p>
        </p:txBody>
      </p:sp>
      <p:sp>
        <p:nvSpPr>
          <p:cNvPr id="5" name="Freeform 5"/>
          <p:cNvSpPr/>
          <p:nvPr/>
        </p:nvSpPr>
        <p:spPr>
          <a:xfrm rot="5400000">
            <a:off x="14648217" y="-2671330"/>
            <a:ext cx="9722988" cy="11276744"/>
          </a:xfrm>
          <a:custGeom>
            <a:avLst/>
            <a:gdLst/>
            <a:ahLst/>
            <a:cxnLst/>
            <a:rect l="l" t="t" r="r" b="b"/>
            <a:pathLst>
              <a:path w="9722988" h="11276744">
                <a:moveTo>
                  <a:pt x="0" y="0"/>
                </a:moveTo>
                <a:lnTo>
                  <a:pt x="9722988" y="0"/>
                </a:lnTo>
                <a:lnTo>
                  <a:pt x="9722988" y="11276744"/>
                </a:lnTo>
                <a:lnTo>
                  <a:pt x="0" y="1127674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5400000">
            <a:off x="14648217" y="1935875"/>
            <a:ext cx="9722988" cy="11276744"/>
          </a:xfrm>
          <a:custGeom>
            <a:avLst/>
            <a:gdLst/>
            <a:ahLst/>
            <a:cxnLst/>
            <a:rect l="l" t="t" r="r" b="b"/>
            <a:pathLst>
              <a:path w="9722988" h="11276744">
                <a:moveTo>
                  <a:pt x="0" y="0"/>
                </a:moveTo>
                <a:lnTo>
                  <a:pt x="9722988" y="0"/>
                </a:lnTo>
                <a:lnTo>
                  <a:pt x="9722988" y="11276744"/>
                </a:lnTo>
                <a:lnTo>
                  <a:pt x="0" y="1127674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85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5400000">
            <a:off x="15941612" y="2324314"/>
            <a:ext cx="4861494" cy="5638372"/>
          </a:xfrm>
          <a:custGeom>
            <a:avLst/>
            <a:gdLst/>
            <a:ahLst/>
            <a:cxnLst/>
            <a:rect l="l" t="t" r="r" b="b"/>
            <a:pathLst>
              <a:path w="4861494" h="5638372">
                <a:moveTo>
                  <a:pt x="0" y="0"/>
                </a:moveTo>
                <a:lnTo>
                  <a:pt x="4861494" y="0"/>
                </a:lnTo>
                <a:lnTo>
                  <a:pt x="4861494" y="5638372"/>
                </a:lnTo>
                <a:lnTo>
                  <a:pt x="0" y="563837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9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97035" y="7215200"/>
            <a:ext cx="13011830" cy="2278145"/>
          </a:xfrm>
          <a:custGeom>
            <a:avLst/>
            <a:gdLst/>
            <a:ahLst/>
            <a:cxnLst/>
            <a:rect l="l" t="t" r="r" b="b"/>
            <a:pathLst>
              <a:path w="13011830" h="2278145">
                <a:moveTo>
                  <a:pt x="0" y="0"/>
                </a:moveTo>
                <a:lnTo>
                  <a:pt x="13011830" y="0"/>
                </a:lnTo>
                <a:lnTo>
                  <a:pt x="13011830" y="2278146"/>
                </a:lnTo>
                <a:lnTo>
                  <a:pt x="0" y="22781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355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28700" y="1440790"/>
            <a:ext cx="9248103" cy="5364836"/>
          </a:xfrm>
          <a:custGeom>
            <a:avLst/>
            <a:gdLst/>
            <a:ahLst/>
            <a:cxnLst/>
            <a:rect l="l" t="t" r="r" b="b"/>
            <a:pathLst>
              <a:path w="9248103" h="5364836">
                <a:moveTo>
                  <a:pt x="0" y="0"/>
                </a:moveTo>
                <a:lnTo>
                  <a:pt x="9248103" y="0"/>
                </a:lnTo>
                <a:lnTo>
                  <a:pt x="9248103" y="5364835"/>
                </a:lnTo>
                <a:lnTo>
                  <a:pt x="0" y="536483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901412" y="545478"/>
            <a:ext cx="11969927" cy="4963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079"/>
              </a:lnSpc>
              <a:spcBef>
                <a:spcPct val="0"/>
              </a:spcBef>
            </a:pPr>
            <a:r>
              <a:rPr lang="en-US" sz="3399" dirty="0">
                <a:solidFill>
                  <a:srgbClr val="FFFFFF"/>
                </a:solidFill>
                <a:latin typeface="Oswald Bold"/>
                <a:ea typeface="Oswald Bold"/>
                <a:cs typeface="Oswald Bold"/>
                <a:sym typeface="Oswald Bold"/>
              </a:rPr>
              <a:t>9. RETRIEVE SALES TRANSACTIONS THAT OCCURRED ON WEEKENDS.</a:t>
            </a:r>
          </a:p>
        </p:txBody>
      </p:sp>
      <p:sp>
        <p:nvSpPr>
          <p:cNvPr id="5" name="Freeform 5"/>
          <p:cNvSpPr/>
          <p:nvPr/>
        </p:nvSpPr>
        <p:spPr>
          <a:xfrm rot="5400000">
            <a:off x="14648217" y="-2671330"/>
            <a:ext cx="9722988" cy="11276744"/>
          </a:xfrm>
          <a:custGeom>
            <a:avLst/>
            <a:gdLst/>
            <a:ahLst/>
            <a:cxnLst/>
            <a:rect l="l" t="t" r="r" b="b"/>
            <a:pathLst>
              <a:path w="9722988" h="11276744">
                <a:moveTo>
                  <a:pt x="0" y="0"/>
                </a:moveTo>
                <a:lnTo>
                  <a:pt x="9722988" y="0"/>
                </a:lnTo>
                <a:lnTo>
                  <a:pt x="9722988" y="11276744"/>
                </a:lnTo>
                <a:lnTo>
                  <a:pt x="0" y="1127674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5400000">
            <a:off x="14648217" y="1935875"/>
            <a:ext cx="9722988" cy="11276744"/>
          </a:xfrm>
          <a:custGeom>
            <a:avLst/>
            <a:gdLst/>
            <a:ahLst/>
            <a:cxnLst/>
            <a:rect l="l" t="t" r="r" b="b"/>
            <a:pathLst>
              <a:path w="9722988" h="11276744">
                <a:moveTo>
                  <a:pt x="0" y="0"/>
                </a:moveTo>
                <a:lnTo>
                  <a:pt x="9722988" y="0"/>
                </a:lnTo>
                <a:lnTo>
                  <a:pt x="9722988" y="11276744"/>
                </a:lnTo>
                <a:lnTo>
                  <a:pt x="0" y="1127674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85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5400000">
            <a:off x="15941612" y="2324314"/>
            <a:ext cx="4861494" cy="5638372"/>
          </a:xfrm>
          <a:custGeom>
            <a:avLst/>
            <a:gdLst/>
            <a:ahLst/>
            <a:cxnLst/>
            <a:rect l="l" t="t" r="r" b="b"/>
            <a:pathLst>
              <a:path w="4861494" h="5638372">
                <a:moveTo>
                  <a:pt x="0" y="0"/>
                </a:moveTo>
                <a:lnTo>
                  <a:pt x="4861494" y="0"/>
                </a:lnTo>
                <a:lnTo>
                  <a:pt x="4861494" y="5638372"/>
                </a:lnTo>
                <a:lnTo>
                  <a:pt x="0" y="563837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9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09875" y="7174559"/>
            <a:ext cx="10056737" cy="2361147"/>
          </a:xfrm>
          <a:custGeom>
            <a:avLst/>
            <a:gdLst/>
            <a:ahLst/>
            <a:cxnLst/>
            <a:rect l="l" t="t" r="r" b="b"/>
            <a:pathLst>
              <a:path w="10056737" h="2361147">
                <a:moveTo>
                  <a:pt x="0" y="0"/>
                </a:moveTo>
                <a:lnTo>
                  <a:pt x="10056737" y="0"/>
                </a:lnTo>
                <a:lnTo>
                  <a:pt x="10056737" y="2361147"/>
                </a:lnTo>
                <a:lnTo>
                  <a:pt x="0" y="236114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809875" y="1546099"/>
            <a:ext cx="10539030" cy="5160491"/>
          </a:xfrm>
          <a:custGeom>
            <a:avLst/>
            <a:gdLst/>
            <a:ahLst/>
            <a:cxnLst/>
            <a:rect l="l" t="t" r="r" b="b"/>
            <a:pathLst>
              <a:path w="10539030" h="5160491">
                <a:moveTo>
                  <a:pt x="0" y="0"/>
                </a:moveTo>
                <a:lnTo>
                  <a:pt x="10539030" y="0"/>
                </a:lnTo>
                <a:lnTo>
                  <a:pt x="10539030" y="5160491"/>
                </a:lnTo>
                <a:lnTo>
                  <a:pt x="0" y="516049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371600" y="625839"/>
            <a:ext cx="12791451" cy="4903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079"/>
              </a:lnSpc>
              <a:spcBef>
                <a:spcPct val="0"/>
              </a:spcBef>
            </a:pPr>
            <a:r>
              <a:rPr lang="en-US" sz="3200" dirty="0">
                <a:solidFill>
                  <a:srgbClr val="FFFFFF"/>
                </a:solidFill>
                <a:latin typeface="Oswald Bold"/>
                <a:ea typeface="Oswald Bold"/>
                <a:cs typeface="Oswald Bold"/>
                <a:sym typeface="Oswald Bold"/>
              </a:rPr>
              <a:t>10. CALCULATE THE TOTAL SALES AND GROSS INCOME FOR EACH MONTH. </a:t>
            </a:r>
          </a:p>
        </p:txBody>
      </p:sp>
      <p:sp>
        <p:nvSpPr>
          <p:cNvPr id="5" name="Freeform 5"/>
          <p:cNvSpPr/>
          <p:nvPr/>
        </p:nvSpPr>
        <p:spPr>
          <a:xfrm rot="5400000">
            <a:off x="14648217" y="-2671330"/>
            <a:ext cx="9722988" cy="11276744"/>
          </a:xfrm>
          <a:custGeom>
            <a:avLst/>
            <a:gdLst/>
            <a:ahLst/>
            <a:cxnLst/>
            <a:rect l="l" t="t" r="r" b="b"/>
            <a:pathLst>
              <a:path w="9722988" h="11276744">
                <a:moveTo>
                  <a:pt x="0" y="0"/>
                </a:moveTo>
                <a:lnTo>
                  <a:pt x="9722988" y="0"/>
                </a:lnTo>
                <a:lnTo>
                  <a:pt x="9722988" y="11276744"/>
                </a:lnTo>
                <a:lnTo>
                  <a:pt x="0" y="1127674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5400000">
            <a:off x="14648217" y="1935875"/>
            <a:ext cx="9722988" cy="11276744"/>
          </a:xfrm>
          <a:custGeom>
            <a:avLst/>
            <a:gdLst/>
            <a:ahLst/>
            <a:cxnLst/>
            <a:rect l="l" t="t" r="r" b="b"/>
            <a:pathLst>
              <a:path w="9722988" h="11276744">
                <a:moveTo>
                  <a:pt x="0" y="0"/>
                </a:moveTo>
                <a:lnTo>
                  <a:pt x="9722988" y="0"/>
                </a:lnTo>
                <a:lnTo>
                  <a:pt x="9722988" y="11276744"/>
                </a:lnTo>
                <a:lnTo>
                  <a:pt x="0" y="1127674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85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5400000">
            <a:off x="15941612" y="2324314"/>
            <a:ext cx="4861494" cy="5638372"/>
          </a:xfrm>
          <a:custGeom>
            <a:avLst/>
            <a:gdLst/>
            <a:ahLst/>
            <a:cxnLst/>
            <a:rect l="l" t="t" r="r" b="b"/>
            <a:pathLst>
              <a:path w="4861494" h="5638372">
                <a:moveTo>
                  <a:pt x="0" y="0"/>
                </a:moveTo>
                <a:lnTo>
                  <a:pt x="4861494" y="0"/>
                </a:lnTo>
                <a:lnTo>
                  <a:pt x="4861494" y="5638372"/>
                </a:lnTo>
                <a:lnTo>
                  <a:pt x="0" y="563837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9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2183589"/>
            <a:ext cx="10454432" cy="4440323"/>
          </a:xfrm>
          <a:custGeom>
            <a:avLst/>
            <a:gdLst/>
            <a:ahLst/>
            <a:cxnLst/>
            <a:rect l="l" t="t" r="r" b="b"/>
            <a:pathLst>
              <a:path w="10454432" h="4440323">
                <a:moveTo>
                  <a:pt x="0" y="0"/>
                </a:moveTo>
                <a:lnTo>
                  <a:pt x="10454432" y="0"/>
                </a:lnTo>
                <a:lnTo>
                  <a:pt x="10454432" y="4440323"/>
                </a:lnTo>
                <a:lnTo>
                  <a:pt x="0" y="444032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28700" y="7409975"/>
            <a:ext cx="8115300" cy="1848325"/>
          </a:xfrm>
          <a:custGeom>
            <a:avLst/>
            <a:gdLst/>
            <a:ahLst/>
            <a:cxnLst/>
            <a:rect l="l" t="t" r="r" b="b"/>
            <a:pathLst>
              <a:path w="8115300" h="1848325">
                <a:moveTo>
                  <a:pt x="0" y="0"/>
                </a:moveTo>
                <a:lnTo>
                  <a:pt x="8115300" y="0"/>
                </a:lnTo>
                <a:lnTo>
                  <a:pt x="8115300" y="1848325"/>
                </a:lnTo>
                <a:lnTo>
                  <a:pt x="0" y="18483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816226" y="771525"/>
            <a:ext cx="13604081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79"/>
              </a:lnSpc>
              <a:spcBef>
                <a:spcPct val="0"/>
              </a:spcBef>
            </a:pPr>
            <a:r>
              <a:rPr lang="en-US" sz="3399">
                <a:solidFill>
                  <a:srgbClr val="FFFFFF"/>
                </a:solidFill>
                <a:latin typeface="Oswald Bold"/>
                <a:ea typeface="Oswald Bold"/>
                <a:cs typeface="Oswald Bold"/>
                <a:sym typeface="Oswald Bold"/>
              </a:rPr>
              <a:t>11. FIND THE NUMBER OF SALES TRANSACTIONS THAT OCCURRED AFTER 6 PM.</a:t>
            </a:r>
          </a:p>
        </p:txBody>
      </p:sp>
      <p:sp>
        <p:nvSpPr>
          <p:cNvPr id="5" name="Freeform 5"/>
          <p:cNvSpPr/>
          <p:nvPr/>
        </p:nvSpPr>
        <p:spPr>
          <a:xfrm rot="5400000">
            <a:off x="14648217" y="-2671330"/>
            <a:ext cx="9722988" cy="11276744"/>
          </a:xfrm>
          <a:custGeom>
            <a:avLst/>
            <a:gdLst/>
            <a:ahLst/>
            <a:cxnLst/>
            <a:rect l="l" t="t" r="r" b="b"/>
            <a:pathLst>
              <a:path w="9722988" h="11276744">
                <a:moveTo>
                  <a:pt x="0" y="0"/>
                </a:moveTo>
                <a:lnTo>
                  <a:pt x="9722988" y="0"/>
                </a:lnTo>
                <a:lnTo>
                  <a:pt x="9722988" y="11276744"/>
                </a:lnTo>
                <a:lnTo>
                  <a:pt x="0" y="1127674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5400000">
            <a:off x="14648217" y="1771603"/>
            <a:ext cx="9722988" cy="11276744"/>
          </a:xfrm>
          <a:custGeom>
            <a:avLst/>
            <a:gdLst/>
            <a:ahLst/>
            <a:cxnLst/>
            <a:rect l="l" t="t" r="r" b="b"/>
            <a:pathLst>
              <a:path w="9722988" h="11276744">
                <a:moveTo>
                  <a:pt x="0" y="0"/>
                </a:moveTo>
                <a:lnTo>
                  <a:pt x="9722988" y="0"/>
                </a:lnTo>
                <a:lnTo>
                  <a:pt x="9722988" y="11276744"/>
                </a:lnTo>
                <a:lnTo>
                  <a:pt x="0" y="1127674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85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5400000">
            <a:off x="15941612" y="2324314"/>
            <a:ext cx="4861494" cy="5638372"/>
          </a:xfrm>
          <a:custGeom>
            <a:avLst/>
            <a:gdLst/>
            <a:ahLst/>
            <a:cxnLst/>
            <a:rect l="l" t="t" r="r" b="b"/>
            <a:pathLst>
              <a:path w="4861494" h="5638372">
                <a:moveTo>
                  <a:pt x="0" y="0"/>
                </a:moveTo>
                <a:lnTo>
                  <a:pt x="4861494" y="0"/>
                </a:lnTo>
                <a:lnTo>
                  <a:pt x="4861494" y="5638372"/>
                </a:lnTo>
                <a:lnTo>
                  <a:pt x="0" y="563837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9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37368" y="7148430"/>
            <a:ext cx="13052172" cy="2324246"/>
          </a:xfrm>
          <a:custGeom>
            <a:avLst/>
            <a:gdLst/>
            <a:ahLst/>
            <a:cxnLst/>
            <a:rect l="l" t="t" r="r" b="b"/>
            <a:pathLst>
              <a:path w="13052172" h="2324246">
                <a:moveTo>
                  <a:pt x="0" y="0"/>
                </a:moveTo>
                <a:lnTo>
                  <a:pt x="13052172" y="0"/>
                </a:lnTo>
                <a:lnTo>
                  <a:pt x="13052172" y="2324246"/>
                </a:lnTo>
                <a:lnTo>
                  <a:pt x="0" y="23242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861009" y="2480129"/>
            <a:ext cx="11234623" cy="4124650"/>
          </a:xfrm>
          <a:custGeom>
            <a:avLst/>
            <a:gdLst/>
            <a:ahLst/>
            <a:cxnLst/>
            <a:rect l="l" t="t" r="r" b="b"/>
            <a:pathLst>
              <a:path w="11234623" h="4124650">
                <a:moveTo>
                  <a:pt x="0" y="0"/>
                </a:moveTo>
                <a:lnTo>
                  <a:pt x="11234622" y="0"/>
                </a:lnTo>
                <a:lnTo>
                  <a:pt x="11234622" y="4124649"/>
                </a:lnTo>
                <a:lnTo>
                  <a:pt x="0" y="41246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271400" y="566265"/>
            <a:ext cx="14577438" cy="9343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43"/>
              </a:lnSpc>
              <a:spcBef>
                <a:spcPct val="0"/>
              </a:spcBef>
            </a:pPr>
            <a:r>
              <a:rPr lang="en-US" sz="3119" dirty="0">
                <a:solidFill>
                  <a:srgbClr val="FFFFFF"/>
                </a:solidFill>
                <a:latin typeface="Oswald Bold"/>
                <a:ea typeface="Oswald Bold"/>
                <a:cs typeface="Oswald Bold"/>
                <a:sym typeface="Oswald Bold"/>
              </a:rPr>
              <a:t>12. </a:t>
            </a:r>
            <a:r>
              <a:rPr lang="en-US" sz="2800" dirty="0">
                <a:solidFill>
                  <a:srgbClr val="FFFFFF"/>
                </a:solidFill>
                <a:latin typeface="Oswald Bold"/>
                <a:ea typeface="Oswald Bold"/>
                <a:cs typeface="Oswald Bold"/>
                <a:sym typeface="Oswald Bold"/>
              </a:rPr>
              <a:t>LIST THE SALES TRANSACTIONS THAT HAVE A HIGHER TOTAL THAN THE AVERAGE TOTAL </a:t>
            </a:r>
          </a:p>
          <a:p>
            <a:pPr algn="ctr">
              <a:lnSpc>
                <a:spcPts val="3743"/>
              </a:lnSpc>
              <a:spcBef>
                <a:spcPct val="0"/>
              </a:spcBef>
            </a:pPr>
            <a:r>
              <a:rPr lang="en-US" sz="2800" dirty="0">
                <a:solidFill>
                  <a:srgbClr val="FFFFFF"/>
                </a:solidFill>
                <a:latin typeface="Oswald Bold"/>
                <a:ea typeface="Oswald Bold"/>
                <a:cs typeface="Oswald Bold"/>
                <a:sym typeface="Oswald Bold"/>
              </a:rPr>
              <a:t> OF ALL TRANSACTIONS.</a:t>
            </a:r>
          </a:p>
        </p:txBody>
      </p:sp>
      <p:sp>
        <p:nvSpPr>
          <p:cNvPr id="5" name="Freeform 5"/>
          <p:cNvSpPr/>
          <p:nvPr/>
        </p:nvSpPr>
        <p:spPr>
          <a:xfrm rot="5400000">
            <a:off x="14648217" y="-2671330"/>
            <a:ext cx="9722988" cy="11276744"/>
          </a:xfrm>
          <a:custGeom>
            <a:avLst/>
            <a:gdLst/>
            <a:ahLst/>
            <a:cxnLst/>
            <a:rect l="l" t="t" r="r" b="b"/>
            <a:pathLst>
              <a:path w="9722988" h="11276744">
                <a:moveTo>
                  <a:pt x="0" y="0"/>
                </a:moveTo>
                <a:lnTo>
                  <a:pt x="9722988" y="0"/>
                </a:lnTo>
                <a:lnTo>
                  <a:pt x="9722988" y="11276744"/>
                </a:lnTo>
                <a:lnTo>
                  <a:pt x="0" y="1127674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5400000">
            <a:off x="14648217" y="1771603"/>
            <a:ext cx="9722988" cy="11276744"/>
          </a:xfrm>
          <a:custGeom>
            <a:avLst/>
            <a:gdLst/>
            <a:ahLst/>
            <a:cxnLst/>
            <a:rect l="l" t="t" r="r" b="b"/>
            <a:pathLst>
              <a:path w="9722988" h="11276744">
                <a:moveTo>
                  <a:pt x="0" y="0"/>
                </a:moveTo>
                <a:lnTo>
                  <a:pt x="9722988" y="0"/>
                </a:lnTo>
                <a:lnTo>
                  <a:pt x="9722988" y="11276744"/>
                </a:lnTo>
                <a:lnTo>
                  <a:pt x="0" y="1127674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85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5400000">
            <a:off x="15941612" y="2324314"/>
            <a:ext cx="4861494" cy="5638372"/>
          </a:xfrm>
          <a:custGeom>
            <a:avLst/>
            <a:gdLst/>
            <a:ahLst/>
            <a:cxnLst/>
            <a:rect l="l" t="t" r="r" b="b"/>
            <a:pathLst>
              <a:path w="4861494" h="5638372">
                <a:moveTo>
                  <a:pt x="0" y="0"/>
                </a:moveTo>
                <a:lnTo>
                  <a:pt x="4861494" y="0"/>
                </a:lnTo>
                <a:lnTo>
                  <a:pt x="4861494" y="5638372"/>
                </a:lnTo>
                <a:lnTo>
                  <a:pt x="0" y="563837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9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75493" y="1646206"/>
            <a:ext cx="9866650" cy="5297373"/>
          </a:xfrm>
          <a:custGeom>
            <a:avLst/>
            <a:gdLst/>
            <a:ahLst/>
            <a:cxnLst/>
            <a:rect l="l" t="t" r="r" b="b"/>
            <a:pathLst>
              <a:path w="9866650" h="5297373">
                <a:moveTo>
                  <a:pt x="0" y="0"/>
                </a:moveTo>
                <a:lnTo>
                  <a:pt x="9866650" y="0"/>
                </a:lnTo>
                <a:lnTo>
                  <a:pt x="9866650" y="5297373"/>
                </a:lnTo>
                <a:lnTo>
                  <a:pt x="0" y="52973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8591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689992" y="1646206"/>
            <a:ext cx="7110425" cy="3808295"/>
          </a:xfrm>
          <a:custGeom>
            <a:avLst/>
            <a:gdLst/>
            <a:ahLst/>
            <a:cxnLst/>
            <a:rect l="l" t="t" r="r" b="b"/>
            <a:pathLst>
              <a:path w="7110425" h="3808295">
                <a:moveTo>
                  <a:pt x="0" y="0"/>
                </a:moveTo>
                <a:lnTo>
                  <a:pt x="7110425" y="0"/>
                </a:lnTo>
                <a:lnTo>
                  <a:pt x="7110425" y="3808295"/>
                </a:lnTo>
                <a:lnTo>
                  <a:pt x="0" y="380829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287049" y="771525"/>
            <a:ext cx="13725882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79"/>
              </a:lnSpc>
              <a:spcBef>
                <a:spcPct val="0"/>
              </a:spcBef>
            </a:pPr>
            <a:r>
              <a:rPr lang="en-US" sz="3399">
                <a:solidFill>
                  <a:srgbClr val="FFFFFF"/>
                </a:solidFill>
                <a:latin typeface="Oswald Bold"/>
                <a:ea typeface="Oswald Bold"/>
                <a:cs typeface="Oswald Bold"/>
                <a:sym typeface="Oswald Bold"/>
              </a:rPr>
              <a:t>13. CALCULATE THE CUMULATIVE GROSS INCOME FOR EACH BRANCH BY DATE. </a:t>
            </a:r>
          </a:p>
        </p:txBody>
      </p:sp>
      <p:sp>
        <p:nvSpPr>
          <p:cNvPr id="5" name="Freeform 5"/>
          <p:cNvSpPr/>
          <p:nvPr/>
        </p:nvSpPr>
        <p:spPr>
          <a:xfrm rot="-81377">
            <a:off x="8730220" y="7057068"/>
            <a:ext cx="9722988" cy="11276744"/>
          </a:xfrm>
          <a:custGeom>
            <a:avLst/>
            <a:gdLst/>
            <a:ahLst/>
            <a:cxnLst/>
            <a:rect l="l" t="t" r="r" b="b"/>
            <a:pathLst>
              <a:path w="9722988" h="11276744">
                <a:moveTo>
                  <a:pt x="0" y="0"/>
                </a:moveTo>
                <a:lnTo>
                  <a:pt x="9722988" y="0"/>
                </a:lnTo>
                <a:lnTo>
                  <a:pt x="9722988" y="11276743"/>
                </a:lnTo>
                <a:lnTo>
                  <a:pt x="0" y="1127674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10800000">
            <a:off x="4522217" y="7305529"/>
            <a:ext cx="9722988" cy="11276744"/>
          </a:xfrm>
          <a:custGeom>
            <a:avLst/>
            <a:gdLst/>
            <a:ahLst/>
            <a:cxnLst/>
            <a:rect l="l" t="t" r="r" b="b"/>
            <a:pathLst>
              <a:path w="9722988" h="11276744">
                <a:moveTo>
                  <a:pt x="0" y="0"/>
                </a:moveTo>
                <a:lnTo>
                  <a:pt x="9722988" y="0"/>
                </a:lnTo>
                <a:lnTo>
                  <a:pt x="9722988" y="11276744"/>
                </a:lnTo>
                <a:lnTo>
                  <a:pt x="0" y="1127674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85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10800000">
            <a:off x="8730219" y="8797124"/>
            <a:ext cx="4861494" cy="5638372"/>
          </a:xfrm>
          <a:custGeom>
            <a:avLst/>
            <a:gdLst/>
            <a:ahLst/>
            <a:cxnLst/>
            <a:rect l="l" t="t" r="r" b="b"/>
            <a:pathLst>
              <a:path w="4861494" h="5638372">
                <a:moveTo>
                  <a:pt x="0" y="0"/>
                </a:moveTo>
                <a:lnTo>
                  <a:pt x="4861494" y="0"/>
                </a:lnTo>
                <a:lnTo>
                  <a:pt x="4861494" y="5638372"/>
                </a:lnTo>
                <a:lnTo>
                  <a:pt x="0" y="563837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9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-5237487" y="-3672493"/>
            <a:ext cx="6332963" cy="7344986"/>
          </a:xfrm>
          <a:custGeom>
            <a:avLst/>
            <a:gdLst/>
            <a:ahLst/>
            <a:cxnLst/>
            <a:rect l="l" t="t" r="r" b="b"/>
            <a:pathLst>
              <a:path w="6332963" h="7344986">
                <a:moveTo>
                  <a:pt x="0" y="0"/>
                </a:moveTo>
                <a:lnTo>
                  <a:pt x="6332963" y="0"/>
                </a:lnTo>
                <a:lnTo>
                  <a:pt x="6332963" y="7344986"/>
                </a:lnTo>
                <a:lnTo>
                  <a:pt x="0" y="73449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5400000" flipH="1" flipV="1">
            <a:off x="17062298" y="5904448"/>
            <a:ext cx="7557412" cy="8765104"/>
          </a:xfrm>
          <a:custGeom>
            <a:avLst/>
            <a:gdLst/>
            <a:ahLst/>
            <a:cxnLst/>
            <a:rect l="l" t="t" r="r" b="b"/>
            <a:pathLst>
              <a:path w="7557412" h="8765104">
                <a:moveTo>
                  <a:pt x="7557413" y="8765104"/>
                </a:moveTo>
                <a:lnTo>
                  <a:pt x="0" y="8765104"/>
                </a:lnTo>
                <a:lnTo>
                  <a:pt x="0" y="0"/>
                </a:lnTo>
                <a:lnTo>
                  <a:pt x="7557413" y="0"/>
                </a:lnTo>
                <a:lnTo>
                  <a:pt x="7557413" y="8765104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784168" y="2372605"/>
            <a:ext cx="16475132" cy="5920081"/>
          </a:xfrm>
          <a:custGeom>
            <a:avLst/>
            <a:gdLst/>
            <a:ahLst/>
            <a:cxnLst/>
            <a:rect l="l" t="t" r="r" b="b"/>
            <a:pathLst>
              <a:path w="16475132" h="5920081">
                <a:moveTo>
                  <a:pt x="0" y="0"/>
                </a:moveTo>
                <a:lnTo>
                  <a:pt x="16475132" y="0"/>
                </a:lnTo>
                <a:lnTo>
                  <a:pt x="16475132" y="5920081"/>
                </a:lnTo>
                <a:lnTo>
                  <a:pt x="0" y="592008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395" b="-395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6406098" y="434858"/>
            <a:ext cx="4897874" cy="1657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076"/>
              </a:lnSpc>
              <a:spcBef>
                <a:spcPct val="0"/>
              </a:spcBef>
            </a:pPr>
            <a:r>
              <a:rPr lang="en-US" sz="10897">
                <a:solidFill>
                  <a:srgbClr val="FFFFFF"/>
                </a:solidFill>
                <a:latin typeface="Oswald Bold"/>
                <a:ea typeface="Oswald Bold"/>
                <a:cs typeface="Oswald Bold"/>
                <a:sym typeface="Oswald Bold"/>
              </a:rPr>
              <a:t>DATASET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320279" y="8948737"/>
            <a:ext cx="6422231" cy="628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sz="4200">
                <a:solidFill>
                  <a:srgbClr val="FFFFFF"/>
                </a:solidFill>
                <a:latin typeface="Oswald Bold"/>
                <a:ea typeface="Oswald Bold"/>
                <a:cs typeface="Oswald Bold"/>
                <a:sym typeface="Oswald Bold"/>
              </a:rPr>
              <a:t>1001 ROWS AND 17 COLUMNS 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9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09875" y="2144479"/>
            <a:ext cx="10640637" cy="2734661"/>
          </a:xfrm>
          <a:custGeom>
            <a:avLst/>
            <a:gdLst/>
            <a:ahLst/>
            <a:cxnLst/>
            <a:rect l="l" t="t" r="r" b="b"/>
            <a:pathLst>
              <a:path w="10640637" h="2734661">
                <a:moveTo>
                  <a:pt x="0" y="0"/>
                </a:moveTo>
                <a:lnTo>
                  <a:pt x="10640637" y="0"/>
                </a:lnTo>
                <a:lnTo>
                  <a:pt x="10640637" y="2734661"/>
                </a:lnTo>
                <a:lnTo>
                  <a:pt x="0" y="27346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177491" y="514350"/>
            <a:ext cx="11806238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79"/>
              </a:lnSpc>
              <a:spcBef>
                <a:spcPct val="0"/>
              </a:spcBef>
            </a:pPr>
            <a:r>
              <a:rPr lang="en-US" sz="3399">
                <a:solidFill>
                  <a:srgbClr val="FFFFFF"/>
                </a:solidFill>
                <a:latin typeface="Oswald Bold"/>
                <a:ea typeface="Oswald Bold"/>
                <a:cs typeface="Oswald Bold"/>
                <a:sym typeface="Oswald Bold"/>
              </a:rPr>
              <a:t>14. FIND THE TOTAL COGS FOR EACH CUSTOMER TYPE IN EACH CITY.</a:t>
            </a:r>
          </a:p>
        </p:txBody>
      </p:sp>
      <p:sp>
        <p:nvSpPr>
          <p:cNvPr id="4" name="Freeform 4"/>
          <p:cNvSpPr/>
          <p:nvPr/>
        </p:nvSpPr>
        <p:spPr>
          <a:xfrm rot="5400000">
            <a:off x="14648217" y="-2671330"/>
            <a:ext cx="9722988" cy="11276744"/>
          </a:xfrm>
          <a:custGeom>
            <a:avLst/>
            <a:gdLst/>
            <a:ahLst/>
            <a:cxnLst/>
            <a:rect l="l" t="t" r="r" b="b"/>
            <a:pathLst>
              <a:path w="9722988" h="11276744">
                <a:moveTo>
                  <a:pt x="0" y="0"/>
                </a:moveTo>
                <a:lnTo>
                  <a:pt x="9722988" y="0"/>
                </a:lnTo>
                <a:lnTo>
                  <a:pt x="9722988" y="11276744"/>
                </a:lnTo>
                <a:lnTo>
                  <a:pt x="0" y="112767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5400000">
            <a:off x="14648217" y="1771603"/>
            <a:ext cx="9722988" cy="11276744"/>
          </a:xfrm>
          <a:custGeom>
            <a:avLst/>
            <a:gdLst/>
            <a:ahLst/>
            <a:cxnLst/>
            <a:rect l="l" t="t" r="r" b="b"/>
            <a:pathLst>
              <a:path w="9722988" h="11276744">
                <a:moveTo>
                  <a:pt x="0" y="0"/>
                </a:moveTo>
                <a:lnTo>
                  <a:pt x="9722988" y="0"/>
                </a:lnTo>
                <a:lnTo>
                  <a:pt x="9722988" y="11276744"/>
                </a:lnTo>
                <a:lnTo>
                  <a:pt x="0" y="1127674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8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5400000">
            <a:off x="15941612" y="2324314"/>
            <a:ext cx="4861494" cy="5638372"/>
          </a:xfrm>
          <a:custGeom>
            <a:avLst/>
            <a:gdLst/>
            <a:ahLst/>
            <a:cxnLst/>
            <a:rect l="l" t="t" r="r" b="b"/>
            <a:pathLst>
              <a:path w="4861494" h="5638372">
                <a:moveTo>
                  <a:pt x="0" y="0"/>
                </a:moveTo>
                <a:lnTo>
                  <a:pt x="4861494" y="0"/>
                </a:lnTo>
                <a:lnTo>
                  <a:pt x="4861494" y="5638372"/>
                </a:lnTo>
                <a:lnTo>
                  <a:pt x="0" y="563837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809875" y="5737566"/>
            <a:ext cx="9486741" cy="3891457"/>
          </a:xfrm>
          <a:custGeom>
            <a:avLst/>
            <a:gdLst/>
            <a:ahLst/>
            <a:cxnLst/>
            <a:rect l="l" t="t" r="r" b="b"/>
            <a:pathLst>
              <a:path w="9486741" h="3891457">
                <a:moveTo>
                  <a:pt x="0" y="0"/>
                </a:moveTo>
                <a:lnTo>
                  <a:pt x="9486741" y="0"/>
                </a:lnTo>
                <a:lnTo>
                  <a:pt x="9486741" y="3891456"/>
                </a:lnTo>
                <a:lnTo>
                  <a:pt x="0" y="389145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9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/>
          <p:cNvSpPr txBox="1"/>
          <p:nvPr/>
        </p:nvSpPr>
        <p:spPr>
          <a:xfrm>
            <a:off x="5550538" y="1333500"/>
            <a:ext cx="6553200" cy="11798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17"/>
              </a:lnSpc>
              <a:spcBef>
                <a:spcPct val="0"/>
              </a:spcBef>
            </a:pPr>
            <a:r>
              <a:rPr lang="en-US" sz="7681" dirty="0">
                <a:solidFill>
                  <a:srgbClr val="FFFFFF"/>
                </a:solidFill>
                <a:latin typeface="Oswald Bold"/>
                <a:ea typeface="Oswald Bold"/>
                <a:cs typeface="Oswald Bold"/>
                <a:sym typeface="Oswald Bold"/>
              </a:rPr>
              <a:t>KEY FINDINGS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905000" y="2857500"/>
            <a:ext cx="13844277" cy="58239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381" lvl="1" indent="-345190" algn="l">
              <a:lnSpc>
                <a:spcPts val="3837"/>
              </a:lnSpc>
              <a:buAutoNum type="arabicPeriod"/>
            </a:pPr>
            <a:r>
              <a:rPr lang="en-US" sz="3197" dirty="0">
                <a:solidFill>
                  <a:srgbClr val="FAFBFB"/>
                </a:solidFill>
                <a:latin typeface="Roboto"/>
                <a:ea typeface="Roboto"/>
                <a:cs typeface="Roboto"/>
                <a:sym typeface="Roboto"/>
              </a:rPr>
              <a:t>Food and beverages product line has the highest total sales among other 6 categories of product lines</a:t>
            </a:r>
          </a:p>
          <a:p>
            <a:pPr marL="690381" lvl="1" indent="-345190" algn="l">
              <a:lnSpc>
                <a:spcPts val="3837"/>
              </a:lnSpc>
              <a:buAutoNum type="arabicPeriod"/>
            </a:pPr>
            <a:r>
              <a:rPr lang="en-US" sz="3197" dirty="0">
                <a:solidFill>
                  <a:srgbClr val="FAFBFB"/>
                </a:solidFill>
                <a:latin typeface="Roboto"/>
                <a:ea typeface="Roboto"/>
                <a:cs typeface="Roboto"/>
                <a:sym typeface="Roboto"/>
              </a:rPr>
              <a:t>Highest Gross income generated among the three cities was Naypyitaw with 5265.18 Gross income.</a:t>
            </a:r>
          </a:p>
          <a:p>
            <a:pPr marL="690381" lvl="1" indent="-345190" algn="l">
              <a:lnSpc>
                <a:spcPts val="3837"/>
              </a:lnSpc>
              <a:buAutoNum type="arabicPeriod"/>
            </a:pPr>
            <a:r>
              <a:rPr lang="en-US" sz="3197" dirty="0">
                <a:solidFill>
                  <a:srgbClr val="FAFBFB"/>
                </a:solidFill>
                <a:latin typeface="Roboto"/>
                <a:ea typeface="Roboto"/>
                <a:cs typeface="Roboto"/>
                <a:sym typeface="Roboto"/>
              </a:rPr>
              <a:t>Highest average rating is in the branch C with an average rating of 7.07</a:t>
            </a:r>
          </a:p>
          <a:p>
            <a:pPr marL="690381" lvl="1" indent="-345190" algn="l">
              <a:lnSpc>
                <a:spcPts val="3837"/>
              </a:lnSpc>
              <a:buAutoNum type="arabicPeriod"/>
            </a:pPr>
            <a:r>
              <a:rPr lang="en-US" sz="3197" dirty="0">
                <a:solidFill>
                  <a:srgbClr val="FAFBFB"/>
                </a:solidFill>
                <a:latin typeface="Roboto"/>
                <a:ea typeface="Roboto"/>
                <a:cs typeface="Roboto"/>
                <a:sym typeface="Roboto"/>
              </a:rPr>
              <a:t>Highest quantity sold for the electronic accessories product line is the highest with 971 units sold and least is the health and accessories  product line with 854 units.</a:t>
            </a:r>
          </a:p>
          <a:p>
            <a:pPr marL="690381" lvl="1" indent="-345190" algn="l">
              <a:lnSpc>
                <a:spcPts val="3837"/>
              </a:lnSpc>
              <a:buAutoNum type="arabicPeriod"/>
            </a:pPr>
            <a:r>
              <a:rPr lang="en-US" sz="3197" dirty="0">
                <a:solidFill>
                  <a:srgbClr val="FAFBFB"/>
                </a:solidFill>
                <a:latin typeface="Roboto"/>
                <a:ea typeface="Roboto"/>
                <a:cs typeface="Roboto"/>
                <a:sym typeface="Roboto"/>
              </a:rPr>
              <a:t>Highest selling product by Unit price is Fashion and accessories with 10.18</a:t>
            </a:r>
          </a:p>
          <a:p>
            <a:pPr marL="690381" lvl="1" indent="-345190" algn="l">
              <a:lnSpc>
                <a:spcPts val="3837"/>
              </a:lnSpc>
              <a:spcBef>
                <a:spcPct val="0"/>
              </a:spcBef>
              <a:buAutoNum type="arabicPeriod"/>
            </a:pPr>
            <a:r>
              <a:rPr lang="en-US" sz="3197" dirty="0">
                <a:solidFill>
                  <a:srgbClr val="FAFBFB"/>
                </a:solidFill>
                <a:latin typeface="Roboto"/>
                <a:ea typeface="Roboto"/>
                <a:cs typeface="Roboto"/>
                <a:sym typeface="Roboto"/>
              </a:rPr>
              <a:t>For January(1) month the total sales is the highest with 116291.8 and gross income with 5537.7 and lowest for February(2) month.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9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14648217" y="-2925619"/>
            <a:ext cx="9722988" cy="11276744"/>
          </a:xfrm>
          <a:custGeom>
            <a:avLst/>
            <a:gdLst/>
            <a:ahLst/>
            <a:cxnLst/>
            <a:rect l="l" t="t" r="r" b="b"/>
            <a:pathLst>
              <a:path w="9722988" h="11276744">
                <a:moveTo>
                  <a:pt x="0" y="0"/>
                </a:moveTo>
                <a:lnTo>
                  <a:pt x="9722988" y="0"/>
                </a:lnTo>
                <a:lnTo>
                  <a:pt x="9722988" y="11276744"/>
                </a:lnTo>
                <a:lnTo>
                  <a:pt x="0" y="112767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5400000">
            <a:off x="14648217" y="1935875"/>
            <a:ext cx="9722988" cy="11276744"/>
          </a:xfrm>
          <a:custGeom>
            <a:avLst/>
            <a:gdLst/>
            <a:ahLst/>
            <a:cxnLst/>
            <a:rect l="l" t="t" r="r" b="b"/>
            <a:pathLst>
              <a:path w="9722988" h="11276744">
                <a:moveTo>
                  <a:pt x="0" y="0"/>
                </a:moveTo>
                <a:lnTo>
                  <a:pt x="9722988" y="0"/>
                </a:lnTo>
                <a:lnTo>
                  <a:pt x="9722988" y="11276744"/>
                </a:lnTo>
                <a:lnTo>
                  <a:pt x="0" y="1127674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8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8913822" y="2712753"/>
            <a:ext cx="5640108" cy="4861494"/>
            <a:chOff x="0" y="0"/>
            <a:chExt cx="5917184" cy="510032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917184" cy="5100320"/>
            </a:xfrm>
            <a:custGeom>
              <a:avLst/>
              <a:gdLst/>
              <a:ahLst/>
              <a:cxnLst/>
              <a:rect l="l" t="t" r="r" b="b"/>
              <a:pathLst>
                <a:path w="5917184" h="5100320">
                  <a:moveTo>
                    <a:pt x="1275080" y="0"/>
                  </a:moveTo>
                  <a:lnTo>
                    <a:pt x="0" y="2550160"/>
                  </a:lnTo>
                  <a:lnTo>
                    <a:pt x="1275080" y="5100320"/>
                  </a:lnTo>
                  <a:lnTo>
                    <a:pt x="4642104" y="5100320"/>
                  </a:lnTo>
                  <a:lnTo>
                    <a:pt x="5917184" y="2550160"/>
                  </a:lnTo>
                  <a:lnTo>
                    <a:pt x="4642104" y="0"/>
                  </a:lnTo>
                  <a:close/>
                </a:path>
              </a:pathLst>
            </a:custGeom>
            <a:blipFill>
              <a:blip r:embed="rId6"/>
              <a:stretch>
                <a:fillRect l="-20017" r="-34246"/>
              </a:stretch>
            </a:blipFill>
          </p:spPr>
        </p:sp>
      </p:grpSp>
      <p:sp>
        <p:nvSpPr>
          <p:cNvPr id="6" name="Freeform 6"/>
          <p:cNvSpPr/>
          <p:nvPr/>
        </p:nvSpPr>
        <p:spPr>
          <a:xfrm rot="5400000">
            <a:off x="15941612" y="2324314"/>
            <a:ext cx="4861494" cy="5638372"/>
          </a:xfrm>
          <a:custGeom>
            <a:avLst/>
            <a:gdLst/>
            <a:ahLst/>
            <a:cxnLst/>
            <a:rect l="l" t="t" r="r" b="b"/>
            <a:pathLst>
              <a:path w="4861494" h="5638372">
                <a:moveTo>
                  <a:pt x="0" y="0"/>
                </a:moveTo>
                <a:lnTo>
                  <a:pt x="4861494" y="0"/>
                </a:lnTo>
                <a:lnTo>
                  <a:pt x="4861494" y="5638372"/>
                </a:lnTo>
                <a:lnTo>
                  <a:pt x="0" y="563837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5400000">
            <a:off x="-16717526" y="-4214988"/>
            <a:ext cx="25860043" cy="29992537"/>
          </a:xfrm>
          <a:custGeom>
            <a:avLst/>
            <a:gdLst/>
            <a:ahLst/>
            <a:cxnLst/>
            <a:rect l="l" t="t" r="r" b="b"/>
            <a:pathLst>
              <a:path w="25860043" h="29992537">
                <a:moveTo>
                  <a:pt x="0" y="0"/>
                </a:moveTo>
                <a:lnTo>
                  <a:pt x="25860042" y="0"/>
                </a:lnTo>
                <a:lnTo>
                  <a:pt x="25860042" y="29992537"/>
                </a:lnTo>
                <a:lnTo>
                  <a:pt x="0" y="2999253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5400000">
            <a:off x="6059848" y="929261"/>
            <a:ext cx="1244528" cy="1443407"/>
          </a:xfrm>
          <a:custGeom>
            <a:avLst/>
            <a:gdLst/>
            <a:ahLst/>
            <a:cxnLst/>
            <a:rect l="l" t="t" r="r" b="b"/>
            <a:pathLst>
              <a:path w="1244528" h="1443407">
                <a:moveTo>
                  <a:pt x="0" y="0"/>
                </a:moveTo>
                <a:lnTo>
                  <a:pt x="1244528" y="0"/>
                </a:lnTo>
                <a:lnTo>
                  <a:pt x="1244528" y="1443406"/>
                </a:lnTo>
                <a:lnTo>
                  <a:pt x="0" y="14434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028700" y="3705225"/>
            <a:ext cx="9263170" cy="45767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131"/>
              </a:lnSpc>
            </a:pPr>
            <a:r>
              <a:rPr lang="en-US" sz="15109">
                <a:solidFill>
                  <a:srgbClr val="FFFFFF"/>
                </a:solidFill>
                <a:latin typeface="Oswald Bold"/>
                <a:ea typeface="Oswald Bold"/>
                <a:cs typeface="Oswald Bold"/>
                <a:sym typeface="Oswald Bold"/>
              </a:rPr>
              <a:t>THANK</a:t>
            </a:r>
          </a:p>
          <a:p>
            <a:pPr algn="l">
              <a:lnSpc>
                <a:spcPts val="18131"/>
              </a:lnSpc>
            </a:pPr>
            <a:r>
              <a:rPr lang="en-US" sz="15109">
                <a:solidFill>
                  <a:srgbClr val="FFFFFF"/>
                </a:solidFill>
                <a:latin typeface="Oswald Bold"/>
                <a:ea typeface="Oswald Bold"/>
                <a:cs typeface="Oswald Bold"/>
                <a:sym typeface="Oswald Bold"/>
              </a:rPr>
              <a:t>YOU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9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-16578823" y="-3761464"/>
            <a:ext cx="25860043" cy="29992537"/>
          </a:xfrm>
          <a:custGeom>
            <a:avLst/>
            <a:gdLst/>
            <a:ahLst/>
            <a:cxnLst/>
            <a:rect l="l" t="t" r="r" b="b"/>
            <a:pathLst>
              <a:path w="25860043" h="29992537">
                <a:moveTo>
                  <a:pt x="0" y="0"/>
                </a:moveTo>
                <a:lnTo>
                  <a:pt x="25860042" y="0"/>
                </a:lnTo>
                <a:lnTo>
                  <a:pt x="25860042" y="29992537"/>
                </a:lnTo>
                <a:lnTo>
                  <a:pt x="0" y="299925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5400000">
            <a:off x="14990593" y="-3229678"/>
            <a:ext cx="9722988" cy="11276744"/>
          </a:xfrm>
          <a:custGeom>
            <a:avLst/>
            <a:gdLst/>
            <a:ahLst/>
            <a:cxnLst/>
            <a:rect l="l" t="t" r="r" b="b"/>
            <a:pathLst>
              <a:path w="9722988" h="11276744">
                <a:moveTo>
                  <a:pt x="0" y="0"/>
                </a:moveTo>
                <a:lnTo>
                  <a:pt x="9722988" y="0"/>
                </a:lnTo>
                <a:lnTo>
                  <a:pt x="9722988" y="11276744"/>
                </a:lnTo>
                <a:lnTo>
                  <a:pt x="0" y="1127674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391487" y="4818519"/>
            <a:ext cx="17896513" cy="12605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28"/>
              </a:lnSpc>
              <a:spcBef>
                <a:spcPct val="0"/>
              </a:spcBef>
            </a:pPr>
            <a:r>
              <a:rPr lang="en-US" sz="4190">
                <a:solidFill>
                  <a:srgbClr val="FFFFFF"/>
                </a:solidFill>
                <a:latin typeface="Oswald Bold"/>
                <a:ea typeface="Oswald Bold"/>
                <a:cs typeface="Oswald Bold"/>
                <a:sym typeface="Oswald Bold"/>
              </a:rPr>
              <a:t>TO ANALYZE AND DERIVE INSIGHTS FROM WALMART'S SALES DATA TO IMPROVE BUSINESS DECISION-MAKING  PROCESSES.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230102" y="2408694"/>
            <a:ext cx="9226748" cy="1257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59"/>
              </a:lnSpc>
              <a:spcBef>
                <a:spcPct val="0"/>
              </a:spcBef>
            </a:pPr>
            <a:r>
              <a:rPr lang="en-US" sz="8299">
                <a:solidFill>
                  <a:srgbClr val="FDC500"/>
                </a:solidFill>
                <a:latin typeface="Oswald Bold"/>
                <a:ea typeface="Oswald Bold"/>
                <a:cs typeface="Oswald Bold"/>
                <a:sym typeface="Oswald Bold"/>
              </a:rPr>
              <a:t>PROBLEM STATEMENT</a:t>
            </a:r>
          </a:p>
        </p:txBody>
      </p:sp>
      <p:sp>
        <p:nvSpPr>
          <p:cNvPr id="6" name="Freeform 6"/>
          <p:cNvSpPr/>
          <p:nvPr/>
        </p:nvSpPr>
        <p:spPr>
          <a:xfrm>
            <a:off x="12370344" y="7227489"/>
            <a:ext cx="3686743" cy="2368439"/>
          </a:xfrm>
          <a:custGeom>
            <a:avLst/>
            <a:gdLst/>
            <a:ahLst/>
            <a:cxnLst/>
            <a:rect l="l" t="t" r="r" b="b"/>
            <a:pathLst>
              <a:path w="3686743" h="2368439">
                <a:moveTo>
                  <a:pt x="0" y="0"/>
                </a:moveTo>
                <a:lnTo>
                  <a:pt x="3686742" y="0"/>
                </a:lnTo>
                <a:lnTo>
                  <a:pt x="3686742" y="2368440"/>
                </a:lnTo>
                <a:lnTo>
                  <a:pt x="0" y="236844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10910" b="-10910"/>
            </a:stretch>
          </a:blipFill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9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-15746605" y="-2466902"/>
            <a:ext cx="25860043" cy="29992537"/>
          </a:xfrm>
          <a:custGeom>
            <a:avLst/>
            <a:gdLst/>
            <a:ahLst/>
            <a:cxnLst/>
            <a:rect l="l" t="t" r="r" b="b"/>
            <a:pathLst>
              <a:path w="25860043" h="29992537">
                <a:moveTo>
                  <a:pt x="0" y="0"/>
                </a:moveTo>
                <a:lnTo>
                  <a:pt x="25860043" y="0"/>
                </a:lnTo>
                <a:lnTo>
                  <a:pt x="25860043" y="29992537"/>
                </a:lnTo>
                <a:lnTo>
                  <a:pt x="0" y="299925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5400000">
            <a:off x="15021073" y="-3177178"/>
            <a:ext cx="9722988" cy="11276744"/>
          </a:xfrm>
          <a:custGeom>
            <a:avLst/>
            <a:gdLst/>
            <a:ahLst/>
            <a:cxnLst/>
            <a:rect l="l" t="t" r="r" b="b"/>
            <a:pathLst>
              <a:path w="9722988" h="11276744">
                <a:moveTo>
                  <a:pt x="0" y="0"/>
                </a:moveTo>
                <a:lnTo>
                  <a:pt x="9722988" y="0"/>
                </a:lnTo>
                <a:lnTo>
                  <a:pt x="9722988" y="11276744"/>
                </a:lnTo>
                <a:lnTo>
                  <a:pt x="0" y="1127674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213715" y="7528013"/>
            <a:ext cx="3686743" cy="2368439"/>
          </a:xfrm>
          <a:custGeom>
            <a:avLst/>
            <a:gdLst/>
            <a:ahLst/>
            <a:cxnLst/>
            <a:rect l="l" t="t" r="r" b="b"/>
            <a:pathLst>
              <a:path w="3686743" h="2368439">
                <a:moveTo>
                  <a:pt x="0" y="0"/>
                </a:moveTo>
                <a:lnTo>
                  <a:pt x="3686743" y="0"/>
                </a:lnTo>
                <a:lnTo>
                  <a:pt x="3686743" y="2368439"/>
                </a:lnTo>
                <a:lnTo>
                  <a:pt x="0" y="236843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10910" b="-10910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5508359" y="266700"/>
            <a:ext cx="7271281" cy="14234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100"/>
              </a:lnSpc>
              <a:spcBef>
                <a:spcPct val="0"/>
              </a:spcBef>
            </a:pPr>
            <a:r>
              <a:rPr lang="en-US" sz="9250" dirty="0">
                <a:solidFill>
                  <a:srgbClr val="FFFFFF"/>
                </a:solidFill>
                <a:latin typeface="Oswald Bold"/>
                <a:ea typeface="Oswald Bold"/>
                <a:cs typeface="Oswald Bold"/>
                <a:sym typeface="Oswald Bold"/>
              </a:rPr>
              <a:t>APPROACH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401908" y="2140115"/>
            <a:ext cx="12659040" cy="6953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20"/>
              </a:lnSpc>
            </a:pPr>
            <a:r>
              <a:rPr lang="en-US" sz="3266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1.Understanding the dataset and the relationships   between different columns. </a:t>
            </a:r>
          </a:p>
          <a:p>
            <a:pPr algn="l">
              <a:lnSpc>
                <a:spcPts val="3920"/>
              </a:lnSpc>
            </a:pPr>
            <a:r>
              <a:rPr lang="en-US" sz="3266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2.Data cleaning (if required)</a:t>
            </a:r>
          </a:p>
          <a:p>
            <a:pPr algn="l">
              <a:lnSpc>
                <a:spcPts val="3920"/>
              </a:lnSpc>
            </a:pPr>
            <a:r>
              <a:rPr lang="en-US" sz="3266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3.Data sorting</a:t>
            </a:r>
          </a:p>
          <a:p>
            <a:pPr algn="l">
              <a:lnSpc>
                <a:spcPts val="3920"/>
              </a:lnSpc>
            </a:pPr>
            <a:r>
              <a:rPr lang="en-US" sz="3266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4.Chechking relevancy</a:t>
            </a:r>
          </a:p>
          <a:p>
            <a:pPr algn="l">
              <a:lnSpc>
                <a:spcPts val="3920"/>
              </a:lnSpc>
            </a:pPr>
            <a:r>
              <a:rPr lang="en-US" sz="3266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4.Developing some rough approach towards the dataset through trial and error.</a:t>
            </a:r>
          </a:p>
          <a:p>
            <a:pPr algn="l">
              <a:lnSpc>
                <a:spcPts val="3920"/>
              </a:lnSpc>
            </a:pPr>
            <a:r>
              <a:rPr lang="en-US" sz="3266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5.Creating database IN MySQL.</a:t>
            </a:r>
          </a:p>
          <a:p>
            <a:pPr algn="l">
              <a:lnSpc>
                <a:spcPts val="3920"/>
              </a:lnSpc>
            </a:pPr>
            <a:r>
              <a:rPr lang="en-US" sz="3266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6.Loading dataset</a:t>
            </a:r>
          </a:p>
          <a:p>
            <a:pPr algn="l">
              <a:lnSpc>
                <a:spcPts val="3920"/>
              </a:lnSpc>
            </a:pPr>
            <a:r>
              <a:rPr lang="en-US" sz="3266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7.WRITING MySQL QUERIES FOR FINDING POSSIBLE SOLUTIE SOLUTIONS </a:t>
            </a:r>
          </a:p>
          <a:p>
            <a:pPr algn="l">
              <a:lnSpc>
                <a:spcPts val="3920"/>
              </a:lnSpc>
            </a:pPr>
            <a:r>
              <a:rPr lang="en-US" sz="3266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8. Re-checking the queries by running them again </a:t>
            </a:r>
          </a:p>
          <a:p>
            <a:pPr algn="l">
              <a:lnSpc>
                <a:spcPts val="3920"/>
              </a:lnSpc>
            </a:pPr>
            <a:r>
              <a:rPr lang="en-US" sz="3266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9.Re-writings some queries again if they fail on run</a:t>
            </a:r>
          </a:p>
          <a:p>
            <a:pPr algn="l">
              <a:lnSpc>
                <a:spcPts val="3920"/>
              </a:lnSpc>
              <a:spcBef>
                <a:spcPct val="0"/>
              </a:spcBef>
            </a:pPr>
            <a:r>
              <a:rPr lang="en-US" sz="3266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10. Creating a detailed presentation.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9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356149" y="1485124"/>
            <a:ext cx="13171516" cy="7972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85"/>
              </a:lnSpc>
              <a:spcBef>
                <a:spcPct val="0"/>
              </a:spcBef>
            </a:pPr>
            <a:endParaRPr/>
          </a:p>
          <a:p>
            <a:pPr algn="l">
              <a:lnSpc>
                <a:spcPts val="4385"/>
              </a:lnSpc>
              <a:spcBef>
                <a:spcPct val="0"/>
              </a:spcBef>
            </a:pPr>
            <a:r>
              <a:rPr lang="en-US" sz="3654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The dataset consists of the following columns:</a:t>
            </a:r>
          </a:p>
          <a:p>
            <a:pPr algn="l">
              <a:lnSpc>
                <a:spcPts val="3446"/>
              </a:lnSpc>
              <a:spcBef>
                <a:spcPct val="0"/>
              </a:spcBef>
            </a:pPr>
            <a:endParaRPr lang="en-US" sz="3654">
              <a:solidFill>
                <a:srgbClr val="FFFFFF"/>
              </a:solidFill>
              <a:latin typeface="Roboto Bold"/>
              <a:ea typeface="Roboto Bold"/>
              <a:cs typeface="Roboto Bold"/>
              <a:sym typeface="Roboto Bold"/>
            </a:endParaRPr>
          </a:p>
          <a:p>
            <a:pPr algn="l">
              <a:lnSpc>
                <a:spcPts val="3446"/>
              </a:lnSpc>
              <a:spcBef>
                <a:spcPct val="0"/>
              </a:spcBef>
            </a:pPr>
            <a:r>
              <a:rPr lang="en-US" sz="2872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• </a:t>
            </a:r>
            <a:r>
              <a:rPr lang="en-US" sz="2872">
                <a:solidFill>
                  <a:srgbClr val="FDC500"/>
                </a:solidFill>
                <a:latin typeface="Roboto Bold"/>
                <a:ea typeface="Roboto Bold"/>
                <a:cs typeface="Roboto Bold"/>
                <a:sym typeface="Roboto Bold"/>
              </a:rPr>
              <a:t>Invoice_ID:</a:t>
            </a:r>
            <a:r>
              <a:rPr lang="en-US" sz="2872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 Unique identifier for each invoice.</a:t>
            </a:r>
          </a:p>
          <a:p>
            <a:pPr algn="l">
              <a:lnSpc>
                <a:spcPts val="3446"/>
              </a:lnSpc>
              <a:spcBef>
                <a:spcPct val="0"/>
              </a:spcBef>
            </a:pPr>
            <a:r>
              <a:rPr lang="en-US" sz="2872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• </a:t>
            </a:r>
            <a:r>
              <a:rPr lang="en-US" sz="2872">
                <a:solidFill>
                  <a:srgbClr val="FDC500"/>
                </a:solidFill>
                <a:latin typeface="Roboto Bold"/>
                <a:ea typeface="Roboto Bold"/>
                <a:cs typeface="Roboto Bold"/>
                <a:sym typeface="Roboto Bold"/>
              </a:rPr>
              <a:t>Branch:</a:t>
            </a:r>
            <a:r>
              <a:rPr lang="en-US" sz="2872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 Branch of the store where the sale took place.</a:t>
            </a:r>
          </a:p>
          <a:p>
            <a:pPr algn="l">
              <a:lnSpc>
                <a:spcPts val="3446"/>
              </a:lnSpc>
              <a:spcBef>
                <a:spcPct val="0"/>
              </a:spcBef>
            </a:pPr>
            <a:r>
              <a:rPr lang="en-US" sz="2872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• </a:t>
            </a:r>
            <a:r>
              <a:rPr lang="en-US" sz="2872">
                <a:solidFill>
                  <a:srgbClr val="FDC500"/>
                </a:solidFill>
                <a:latin typeface="Roboto Bold"/>
                <a:ea typeface="Roboto Bold"/>
                <a:cs typeface="Roboto Bold"/>
                <a:sym typeface="Roboto Bold"/>
              </a:rPr>
              <a:t>City:</a:t>
            </a:r>
            <a:r>
              <a:rPr lang="en-US" sz="2872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 City where the store branch is located.</a:t>
            </a:r>
          </a:p>
          <a:p>
            <a:pPr algn="l">
              <a:lnSpc>
                <a:spcPts val="3446"/>
              </a:lnSpc>
              <a:spcBef>
                <a:spcPct val="0"/>
              </a:spcBef>
            </a:pPr>
            <a:r>
              <a:rPr lang="en-US" sz="2872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• </a:t>
            </a:r>
            <a:r>
              <a:rPr lang="en-US" sz="2872">
                <a:solidFill>
                  <a:srgbClr val="FDC500"/>
                </a:solidFill>
                <a:latin typeface="Roboto Bold"/>
                <a:ea typeface="Roboto Bold"/>
                <a:cs typeface="Roboto Bold"/>
                <a:sym typeface="Roboto Bold"/>
              </a:rPr>
              <a:t>Customer_type:</a:t>
            </a:r>
            <a:r>
              <a:rPr lang="en-US" sz="2872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 Type of customer (e.g., Member, Normal).</a:t>
            </a:r>
          </a:p>
          <a:p>
            <a:pPr algn="l">
              <a:lnSpc>
                <a:spcPts val="3446"/>
              </a:lnSpc>
              <a:spcBef>
                <a:spcPct val="0"/>
              </a:spcBef>
            </a:pPr>
            <a:r>
              <a:rPr lang="en-US" sz="2872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• </a:t>
            </a:r>
            <a:r>
              <a:rPr lang="en-US" sz="2872">
                <a:solidFill>
                  <a:srgbClr val="FDC500"/>
                </a:solidFill>
                <a:latin typeface="Roboto Bold"/>
                <a:ea typeface="Roboto Bold"/>
                <a:cs typeface="Roboto Bold"/>
                <a:sym typeface="Roboto Bold"/>
              </a:rPr>
              <a:t>Gender:</a:t>
            </a:r>
            <a:r>
              <a:rPr lang="en-US" sz="2872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 Gender of the customer.</a:t>
            </a:r>
          </a:p>
          <a:p>
            <a:pPr algn="l">
              <a:lnSpc>
                <a:spcPts val="3446"/>
              </a:lnSpc>
              <a:spcBef>
                <a:spcPct val="0"/>
              </a:spcBef>
            </a:pPr>
            <a:r>
              <a:rPr lang="en-US" sz="2872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•</a:t>
            </a:r>
            <a:r>
              <a:rPr lang="en-US" sz="2872">
                <a:solidFill>
                  <a:srgbClr val="FDC500"/>
                </a:solidFill>
                <a:latin typeface="Roboto Bold"/>
                <a:ea typeface="Roboto Bold"/>
                <a:cs typeface="Roboto Bold"/>
                <a:sym typeface="Roboto Bold"/>
              </a:rPr>
              <a:t> Product_line:</a:t>
            </a:r>
            <a:r>
              <a:rPr lang="en-US" sz="2872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 Category of the product sold.</a:t>
            </a:r>
          </a:p>
          <a:p>
            <a:pPr algn="l">
              <a:lnSpc>
                <a:spcPts val="3446"/>
              </a:lnSpc>
              <a:spcBef>
                <a:spcPct val="0"/>
              </a:spcBef>
            </a:pPr>
            <a:r>
              <a:rPr lang="en-US" sz="2872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• </a:t>
            </a:r>
            <a:r>
              <a:rPr lang="en-US" sz="2872">
                <a:solidFill>
                  <a:srgbClr val="FDC500"/>
                </a:solidFill>
                <a:latin typeface="Roboto Bold"/>
                <a:ea typeface="Roboto Bold"/>
                <a:cs typeface="Roboto Bold"/>
                <a:sym typeface="Roboto Bold"/>
              </a:rPr>
              <a:t>Unit_price:</a:t>
            </a:r>
            <a:r>
              <a:rPr lang="en-US" sz="2872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 Price per unit of the product.</a:t>
            </a:r>
          </a:p>
          <a:p>
            <a:pPr algn="l">
              <a:lnSpc>
                <a:spcPts val="3446"/>
              </a:lnSpc>
              <a:spcBef>
                <a:spcPct val="0"/>
              </a:spcBef>
            </a:pPr>
            <a:r>
              <a:rPr lang="en-US" sz="2872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• </a:t>
            </a:r>
            <a:r>
              <a:rPr lang="en-US" sz="2872">
                <a:solidFill>
                  <a:srgbClr val="FDC500"/>
                </a:solidFill>
                <a:latin typeface="Roboto Bold"/>
                <a:ea typeface="Roboto Bold"/>
                <a:cs typeface="Roboto Bold"/>
                <a:sym typeface="Roboto Bold"/>
              </a:rPr>
              <a:t>Quantity:</a:t>
            </a:r>
            <a:r>
              <a:rPr lang="en-US" sz="2872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 Quantity of the product sold.</a:t>
            </a:r>
          </a:p>
          <a:p>
            <a:pPr algn="l">
              <a:lnSpc>
                <a:spcPts val="3446"/>
              </a:lnSpc>
              <a:spcBef>
                <a:spcPct val="0"/>
              </a:spcBef>
            </a:pPr>
            <a:r>
              <a:rPr lang="en-US" sz="2872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• </a:t>
            </a:r>
            <a:r>
              <a:rPr lang="en-US" sz="2872">
                <a:solidFill>
                  <a:srgbClr val="FDC500"/>
                </a:solidFill>
                <a:latin typeface="Roboto Bold"/>
                <a:ea typeface="Roboto Bold"/>
                <a:cs typeface="Roboto Bold"/>
                <a:sym typeface="Roboto Bold"/>
              </a:rPr>
              <a:t>Tax_5%:</a:t>
            </a:r>
            <a:r>
              <a:rPr lang="en-US" sz="2872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 Tax applied on the sale.</a:t>
            </a:r>
          </a:p>
          <a:p>
            <a:pPr algn="l">
              <a:lnSpc>
                <a:spcPts val="3446"/>
              </a:lnSpc>
              <a:spcBef>
                <a:spcPct val="0"/>
              </a:spcBef>
            </a:pPr>
            <a:r>
              <a:rPr lang="en-US" sz="2872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• </a:t>
            </a:r>
            <a:r>
              <a:rPr lang="en-US" sz="2872">
                <a:solidFill>
                  <a:srgbClr val="FDC500"/>
                </a:solidFill>
                <a:latin typeface="Roboto Bold"/>
                <a:ea typeface="Roboto Bold"/>
                <a:cs typeface="Roboto Bold"/>
                <a:sym typeface="Roboto Bold"/>
              </a:rPr>
              <a:t>Total: </a:t>
            </a:r>
            <a:r>
              <a:rPr lang="en-US" sz="2872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Total amount of the sale.</a:t>
            </a:r>
          </a:p>
          <a:p>
            <a:pPr algn="l">
              <a:lnSpc>
                <a:spcPts val="3446"/>
              </a:lnSpc>
              <a:spcBef>
                <a:spcPct val="0"/>
              </a:spcBef>
            </a:pPr>
            <a:r>
              <a:rPr lang="en-US" sz="2872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• </a:t>
            </a:r>
            <a:r>
              <a:rPr lang="en-US" sz="2872">
                <a:solidFill>
                  <a:srgbClr val="FDC500"/>
                </a:solidFill>
                <a:latin typeface="Roboto Bold"/>
                <a:ea typeface="Roboto Bold"/>
                <a:cs typeface="Roboto Bold"/>
                <a:sym typeface="Roboto Bold"/>
              </a:rPr>
              <a:t>Date:</a:t>
            </a:r>
            <a:r>
              <a:rPr lang="en-US" sz="2872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 Date of the transaction.</a:t>
            </a:r>
          </a:p>
          <a:p>
            <a:pPr algn="l">
              <a:lnSpc>
                <a:spcPts val="3446"/>
              </a:lnSpc>
              <a:spcBef>
                <a:spcPct val="0"/>
              </a:spcBef>
            </a:pPr>
            <a:r>
              <a:rPr lang="en-US" sz="2872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• </a:t>
            </a:r>
            <a:r>
              <a:rPr lang="en-US" sz="2872">
                <a:solidFill>
                  <a:srgbClr val="FDC500"/>
                </a:solidFill>
                <a:latin typeface="Roboto Bold"/>
                <a:ea typeface="Roboto Bold"/>
                <a:cs typeface="Roboto Bold"/>
                <a:sym typeface="Roboto Bold"/>
              </a:rPr>
              <a:t>Time:</a:t>
            </a:r>
            <a:r>
              <a:rPr lang="en-US" sz="2872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 Time of the transaction.</a:t>
            </a:r>
          </a:p>
          <a:p>
            <a:pPr algn="l">
              <a:lnSpc>
                <a:spcPts val="3446"/>
              </a:lnSpc>
              <a:spcBef>
                <a:spcPct val="0"/>
              </a:spcBef>
            </a:pPr>
            <a:r>
              <a:rPr lang="en-US" sz="2872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• </a:t>
            </a:r>
            <a:r>
              <a:rPr lang="en-US" sz="2872">
                <a:solidFill>
                  <a:srgbClr val="FDC500"/>
                </a:solidFill>
                <a:latin typeface="Roboto Bold"/>
                <a:ea typeface="Roboto Bold"/>
                <a:cs typeface="Roboto Bold"/>
                <a:sym typeface="Roboto Bold"/>
              </a:rPr>
              <a:t>Payment:</a:t>
            </a:r>
            <a:r>
              <a:rPr lang="en-US" sz="2872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 Payment method used (e.g., Cash, Credit Card).</a:t>
            </a:r>
          </a:p>
          <a:p>
            <a:pPr algn="l">
              <a:lnSpc>
                <a:spcPts val="3446"/>
              </a:lnSpc>
              <a:spcBef>
                <a:spcPct val="0"/>
              </a:spcBef>
            </a:pPr>
            <a:r>
              <a:rPr lang="en-US" sz="2872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• </a:t>
            </a:r>
            <a:r>
              <a:rPr lang="en-US" sz="2872">
                <a:solidFill>
                  <a:srgbClr val="FDC500"/>
                </a:solidFill>
                <a:latin typeface="Roboto Bold"/>
                <a:ea typeface="Roboto Bold"/>
                <a:cs typeface="Roboto Bold"/>
                <a:sym typeface="Roboto Bold"/>
              </a:rPr>
              <a:t>cogs</a:t>
            </a:r>
            <a:r>
              <a:rPr lang="en-US" sz="2872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: Cost of goods sold.</a:t>
            </a:r>
          </a:p>
          <a:p>
            <a:pPr algn="l">
              <a:lnSpc>
                <a:spcPts val="3446"/>
              </a:lnSpc>
              <a:spcBef>
                <a:spcPct val="0"/>
              </a:spcBef>
            </a:pPr>
            <a:r>
              <a:rPr lang="en-US" sz="2872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• </a:t>
            </a:r>
            <a:r>
              <a:rPr lang="en-US" sz="2872">
                <a:solidFill>
                  <a:srgbClr val="FDC500"/>
                </a:solidFill>
                <a:latin typeface="Roboto Bold"/>
                <a:ea typeface="Roboto Bold"/>
                <a:cs typeface="Roboto Bold"/>
                <a:sym typeface="Roboto Bold"/>
              </a:rPr>
              <a:t>gross_margin_percentage</a:t>
            </a:r>
            <a:r>
              <a:rPr lang="en-US" sz="2872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: Gross margin percentage.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5320279" y="719137"/>
            <a:ext cx="6422231" cy="628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sz="4200">
                <a:solidFill>
                  <a:srgbClr val="FFFFFF"/>
                </a:solidFill>
                <a:latin typeface="Oswald Bold"/>
                <a:ea typeface="Oswald Bold"/>
                <a:cs typeface="Oswald Bold"/>
                <a:sym typeface="Oswald Bold"/>
              </a:rPr>
              <a:t>1001 ROWS AND 17 COLUMNS </a:t>
            </a:r>
          </a:p>
        </p:txBody>
      </p:sp>
      <p:sp>
        <p:nvSpPr>
          <p:cNvPr id="4" name="Freeform 4"/>
          <p:cNvSpPr/>
          <p:nvPr/>
        </p:nvSpPr>
        <p:spPr>
          <a:xfrm rot="5400000">
            <a:off x="14648217" y="-2671330"/>
            <a:ext cx="9722988" cy="11276744"/>
          </a:xfrm>
          <a:custGeom>
            <a:avLst/>
            <a:gdLst/>
            <a:ahLst/>
            <a:cxnLst/>
            <a:rect l="l" t="t" r="r" b="b"/>
            <a:pathLst>
              <a:path w="9722988" h="11276744">
                <a:moveTo>
                  <a:pt x="0" y="0"/>
                </a:moveTo>
                <a:lnTo>
                  <a:pt x="9722988" y="0"/>
                </a:lnTo>
                <a:lnTo>
                  <a:pt x="9722988" y="11276744"/>
                </a:lnTo>
                <a:lnTo>
                  <a:pt x="0" y="112767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5400000">
            <a:off x="14648217" y="1935875"/>
            <a:ext cx="9722988" cy="11276744"/>
          </a:xfrm>
          <a:custGeom>
            <a:avLst/>
            <a:gdLst/>
            <a:ahLst/>
            <a:cxnLst/>
            <a:rect l="l" t="t" r="r" b="b"/>
            <a:pathLst>
              <a:path w="9722988" h="11276744">
                <a:moveTo>
                  <a:pt x="0" y="0"/>
                </a:moveTo>
                <a:lnTo>
                  <a:pt x="9722988" y="0"/>
                </a:lnTo>
                <a:lnTo>
                  <a:pt x="9722988" y="11276744"/>
                </a:lnTo>
                <a:lnTo>
                  <a:pt x="0" y="1127674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8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5400000">
            <a:off x="15941612" y="2324314"/>
            <a:ext cx="4861494" cy="5638372"/>
          </a:xfrm>
          <a:custGeom>
            <a:avLst/>
            <a:gdLst/>
            <a:ahLst/>
            <a:cxnLst/>
            <a:rect l="l" t="t" r="r" b="b"/>
            <a:pathLst>
              <a:path w="4861494" h="5638372">
                <a:moveTo>
                  <a:pt x="0" y="0"/>
                </a:moveTo>
                <a:lnTo>
                  <a:pt x="4861494" y="0"/>
                </a:lnTo>
                <a:lnTo>
                  <a:pt x="4861494" y="5638372"/>
                </a:lnTo>
                <a:lnTo>
                  <a:pt x="0" y="563837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9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50636" y="2075480"/>
            <a:ext cx="12820703" cy="66860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8"/>
              </a:lnSpc>
              <a:spcBef>
                <a:spcPct val="0"/>
              </a:spcBef>
            </a:pPr>
            <a:endParaRPr/>
          </a:p>
          <a:p>
            <a:pPr algn="l">
              <a:lnSpc>
                <a:spcPts val="3318"/>
              </a:lnSpc>
              <a:spcBef>
                <a:spcPct val="0"/>
              </a:spcBef>
            </a:pPr>
            <a:r>
              <a:rPr lang="en-US" sz="2765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1. Retrieve all columns for sales made in a specific branch (e.g., Branch 'A').</a:t>
            </a:r>
          </a:p>
          <a:p>
            <a:pPr algn="l">
              <a:lnSpc>
                <a:spcPts val="3318"/>
              </a:lnSpc>
              <a:spcBef>
                <a:spcPct val="0"/>
              </a:spcBef>
            </a:pPr>
            <a:r>
              <a:rPr lang="en-US" sz="2765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2. Find the total sales for each product line.</a:t>
            </a:r>
          </a:p>
          <a:p>
            <a:pPr algn="l">
              <a:lnSpc>
                <a:spcPts val="3318"/>
              </a:lnSpc>
              <a:spcBef>
                <a:spcPct val="0"/>
              </a:spcBef>
            </a:pPr>
            <a:r>
              <a:rPr lang="en-US" sz="2765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3. List all sales transactions where the payment method was 'Cash'.</a:t>
            </a:r>
          </a:p>
          <a:p>
            <a:pPr algn="l">
              <a:lnSpc>
                <a:spcPts val="3318"/>
              </a:lnSpc>
              <a:spcBef>
                <a:spcPct val="0"/>
              </a:spcBef>
            </a:pPr>
            <a:r>
              <a:rPr lang="en-US" sz="2765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4. Calculate the total gross income generated in each city. </a:t>
            </a:r>
          </a:p>
          <a:p>
            <a:pPr algn="l">
              <a:lnSpc>
                <a:spcPts val="3318"/>
              </a:lnSpc>
              <a:spcBef>
                <a:spcPct val="0"/>
              </a:spcBef>
            </a:pPr>
            <a:r>
              <a:rPr lang="en-US" sz="2765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5. Find the average rating given by customers in each branch. </a:t>
            </a:r>
          </a:p>
          <a:p>
            <a:pPr algn="l">
              <a:lnSpc>
                <a:spcPts val="3318"/>
              </a:lnSpc>
              <a:spcBef>
                <a:spcPct val="0"/>
              </a:spcBef>
            </a:pPr>
            <a:r>
              <a:rPr lang="en-US" sz="2765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6. Determine the total quantity of each product line sold.</a:t>
            </a:r>
          </a:p>
          <a:p>
            <a:pPr algn="l">
              <a:lnSpc>
                <a:spcPts val="3318"/>
              </a:lnSpc>
              <a:spcBef>
                <a:spcPct val="0"/>
              </a:spcBef>
            </a:pPr>
            <a:r>
              <a:rPr lang="en-US" sz="2765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7. List the top 5 products by unit price. </a:t>
            </a:r>
          </a:p>
          <a:p>
            <a:pPr algn="l">
              <a:lnSpc>
                <a:spcPts val="3318"/>
              </a:lnSpc>
              <a:spcBef>
                <a:spcPct val="0"/>
              </a:spcBef>
            </a:pPr>
            <a:r>
              <a:rPr lang="en-US" sz="2765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8. Find sales transactions with a gross income greater than 30.</a:t>
            </a:r>
          </a:p>
          <a:p>
            <a:pPr algn="l">
              <a:lnSpc>
                <a:spcPts val="3318"/>
              </a:lnSpc>
              <a:spcBef>
                <a:spcPct val="0"/>
              </a:spcBef>
            </a:pPr>
            <a:r>
              <a:rPr lang="en-US" sz="2765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9. Retrieve sales transactions that occurred on weekends.</a:t>
            </a:r>
          </a:p>
          <a:p>
            <a:pPr algn="l">
              <a:lnSpc>
                <a:spcPts val="3318"/>
              </a:lnSpc>
              <a:spcBef>
                <a:spcPct val="0"/>
              </a:spcBef>
            </a:pPr>
            <a:r>
              <a:rPr lang="en-US" sz="2765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10.Calculate the total sales and gross income for each month. </a:t>
            </a:r>
          </a:p>
          <a:p>
            <a:pPr algn="l">
              <a:lnSpc>
                <a:spcPts val="3318"/>
              </a:lnSpc>
              <a:spcBef>
                <a:spcPct val="0"/>
              </a:spcBef>
            </a:pPr>
            <a:r>
              <a:rPr lang="en-US" sz="2765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11.Find the number of sales transactions that occurred after 6 PM.</a:t>
            </a:r>
          </a:p>
          <a:p>
            <a:pPr algn="l">
              <a:lnSpc>
                <a:spcPts val="3318"/>
              </a:lnSpc>
              <a:spcBef>
                <a:spcPct val="0"/>
              </a:spcBef>
            </a:pPr>
            <a:r>
              <a:rPr lang="en-US" sz="2765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12.List the sales transactions that have a higher total than the average total </a:t>
            </a:r>
          </a:p>
          <a:p>
            <a:pPr algn="l">
              <a:lnSpc>
                <a:spcPts val="3318"/>
              </a:lnSpc>
              <a:spcBef>
                <a:spcPct val="0"/>
              </a:spcBef>
            </a:pPr>
            <a:r>
              <a:rPr lang="en-US" sz="2765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      of all transactions. </a:t>
            </a:r>
          </a:p>
          <a:p>
            <a:pPr algn="l">
              <a:lnSpc>
                <a:spcPts val="3318"/>
              </a:lnSpc>
              <a:spcBef>
                <a:spcPct val="0"/>
              </a:spcBef>
            </a:pPr>
            <a:r>
              <a:rPr lang="en-US" sz="2765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13.Calculate the cumulative gross income for each branch by date. </a:t>
            </a:r>
          </a:p>
          <a:p>
            <a:pPr algn="l">
              <a:lnSpc>
                <a:spcPts val="3318"/>
              </a:lnSpc>
              <a:spcBef>
                <a:spcPct val="0"/>
              </a:spcBef>
            </a:pPr>
            <a:r>
              <a:rPr lang="en-US" sz="2765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14.Find the total cogs for each customer type in each city.</a:t>
            </a:r>
          </a:p>
        </p:txBody>
      </p:sp>
      <p:sp>
        <p:nvSpPr>
          <p:cNvPr id="3" name="Freeform 3"/>
          <p:cNvSpPr/>
          <p:nvPr/>
        </p:nvSpPr>
        <p:spPr>
          <a:xfrm rot="5400000">
            <a:off x="14648217" y="-2671330"/>
            <a:ext cx="9722988" cy="11276744"/>
          </a:xfrm>
          <a:custGeom>
            <a:avLst/>
            <a:gdLst/>
            <a:ahLst/>
            <a:cxnLst/>
            <a:rect l="l" t="t" r="r" b="b"/>
            <a:pathLst>
              <a:path w="9722988" h="11276744">
                <a:moveTo>
                  <a:pt x="0" y="0"/>
                </a:moveTo>
                <a:lnTo>
                  <a:pt x="9722988" y="0"/>
                </a:lnTo>
                <a:lnTo>
                  <a:pt x="9722988" y="11276744"/>
                </a:lnTo>
                <a:lnTo>
                  <a:pt x="0" y="112767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5400000">
            <a:off x="14648217" y="1935875"/>
            <a:ext cx="9722988" cy="11276744"/>
          </a:xfrm>
          <a:custGeom>
            <a:avLst/>
            <a:gdLst/>
            <a:ahLst/>
            <a:cxnLst/>
            <a:rect l="l" t="t" r="r" b="b"/>
            <a:pathLst>
              <a:path w="9722988" h="11276744">
                <a:moveTo>
                  <a:pt x="0" y="0"/>
                </a:moveTo>
                <a:lnTo>
                  <a:pt x="9722988" y="0"/>
                </a:lnTo>
                <a:lnTo>
                  <a:pt x="9722988" y="11276744"/>
                </a:lnTo>
                <a:lnTo>
                  <a:pt x="0" y="1127674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8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5400000">
            <a:off x="15941612" y="2324314"/>
            <a:ext cx="4861494" cy="5638372"/>
          </a:xfrm>
          <a:custGeom>
            <a:avLst/>
            <a:gdLst/>
            <a:ahLst/>
            <a:cxnLst/>
            <a:rect l="l" t="t" r="r" b="b"/>
            <a:pathLst>
              <a:path w="4861494" h="5638372">
                <a:moveTo>
                  <a:pt x="0" y="0"/>
                </a:moveTo>
                <a:lnTo>
                  <a:pt x="4861494" y="0"/>
                </a:lnTo>
                <a:lnTo>
                  <a:pt x="4861494" y="5638372"/>
                </a:lnTo>
                <a:lnTo>
                  <a:pt x="0" y="563837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5472498" y="922915"/>
            <a:ext cx="4503370" cy="1171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369"/>
              </a:lnSpc>
              <a:spcBef>
                <a:spcPct val="0"/>
              </a:spcBef>
            </a:pPr>
            <a:r>
              <a:rPr lang="en-US" sz="7807">
                <a:solidFill>
                  <a:srgbClr val="FFFFFF"/>
                </a:solidFill>
                <a:latin typeface="Oswald Bold"/>
                <a:ea typeface="Oswald Bold"/>
                <a:cs typeface="Oswald Bold"/>
                <a:sym typeface="Oswald Bold"/>
              </a:rPr>
              <a:t>QUESTIONS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9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32954" y="6761617"/>
            <a:ext cx="13061000" cy="2203190"/>
          </a:xfrm>
          <a:custGeom>
            <a:avLst/>
            <a:gdLst/>
            <a:ahLst/>
            <a:cxnLst/>
            <a:rect l="l" t="t" r="r" b="b"/>
            <a:pathLst>
              <a:path w="13061000" h="2203190">
                <a:moveTo>
                  <a:pt x="0" y="0"/>
                </a:moveTo>
                <a:lnTo>
                  <a:pt x="13061000" y="0"/>
                </a:lnTo>
                <a:lnTo>
                  <a:pt x="13061000" y="2203190"/>
                </a:lnTo>
                <a:lnTo>
                  <a:pt x="0" y="22031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1049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532954" y="2407417"/>
            <a:ext cx="11027285" cy="3573087"/>
          </a:xfrm>
          <a:custGeom>
            <a:avLst/>
            <a:gdLst/>
            <a:ahLst/>
            <a:cxnLst/>
            <a:rect l="l" t="t" r="r" b="b"/>
            <a:pathLst>
              <a:path w="11027285" h="3573087">
                <a:moveTo>
                  <a:pt x="0" y="0"/>
                </a:moveTo>
                <a:lnTo>
                  <a:pt x="11027285" y="0"/>
                </a:lnTo>
                <a:lnTo>
                  <a:pt x="11027285" y="3573086"/>
                </a:lnTo>
                <a:lnTo>
                  <a:pt x="0" y="35730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249246" y="514350"/>
            <a:ext cx="13622093" cy="10220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33287" lvl="1" indent="-366644" algn="ctr">
              <a:lnSpc>
                <a:spcPts val="4075"/>
              </a:lnSpc>
              <a:spcBef>
                <a:spcPct val="0"/>
              </a:spcBef>
              <a:buAutoNum type="arabicPeriod"/>
            </a:pPr>
            <a:r>
              <a:rPr lang="en-US" sz="3396" dirty="0">
                <a:solidFill>
                  <a:srgbClr val="FFFFFF"/>
                </a:solidFill>
                <a:latin typeface="Oswald Bold"/>
                <a:ea typeface="Oswald Bold"/>
                <a:cs typeface="Oswald Bold"/>
                <a:sym typeface="Oswald Bold"/>
              </a:rPr>
              <a:t>RETRIEVE ALL COLUMNS FOR SALES MADE IN A SPECIFIC BRANCH (BRANCH 'A').</a:t>
            </a:r>
          </a:p>
        </p:txBody>
      </p:sp>
      <p:sp>
        <p:nvSpPr>
          <p:cNvPr id="5" name="Freeform 5"/>
          <p:cNvSpPr/>
          <p:nvPr/>
        </p:nvSpPr>
        <p:spPr>
          <a:xfrm rot="5400000">
            <a:off x="14648217" y="-2671330"/>
            <a:ext cx="9722988" cy="11276744"/>
          </a:xfrm>
          <a:custGeom>
            <a:avLst/>
            <a:gdLst/>
            <a:ahLst/>
            <a:cxnLst/>
            <a:rect l="l" t="t" r="r" b="b"/>
            <a:pathLst>
              <a:path w="9722988" h="11276744">
                <a:moveTo>
                  <a:pt x="0" y="0"/>
                </a:moveTo>
                <a:lnTo>
                  <a:pt x="9722988" y="0"/>
                </a:lnTo>
                <a:lnTo>
                  <a:pt x="9722988" y="11276744"/>
                </a:lnTo>
                <a:lnTo>
                  <a:pt x="0" y="1127674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5400000">
            <a:off x="14648217" y="1935875"/>
            <a:ext cx="9722988" cy="11276744"/>
          </a:xfrm>
          <a:custGeom>
            <a:avLst/>
            <a:gdLst/>
            <a:ahLst/>
            <a:cxnLst/>
            <a:rect l="l" t="t" r="r" b="b"/>
            <a:pathLst>
              <a:path w="9722988" h="11276744">
                <a:moveTo>
                  <a:pt x="0" y="0"/>
                </a:moveTo>
                <a:lnTo>
                  <a:pt x="9722988" y="0"/>
                </a:lnTo>
                <a:lnTo>
                  <a:pt x="9722988" y="11276744"/>
                </a:lnTo>
                <a:lnTo>
                  <a:pt x="0" y="1127674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85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5400000">
            <a:off x="15941612" y="2324314"/>
            <a:ext cx="4861494" cy="5638372"/>
          </a:xfrm>
          <a:custGeom>
            <a:avLst/>
            <a:gdLst/>
            <a:ahLst/>
            <a:cxnLst/>
            <a:rect l="l" t="t" r="r" b="b"/>
            <a:pathLst>
              <a:path w="4861494" h="5638372">
                <a:moveTo>
                  <a:pt x="0" y="0"/>
                </a:moveTo>
                <a:lnTo>
                  <a:pt x="4861494" y="0"/>
                </a:lnTo>
                <a:lnTo>
                  <a:pt x="4861494" y="5638372"/>
                </a:lnTo>
                <a:lnTo>
                  <a:pt x="0" y="563837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9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905022" y="5803750"/>
            <a:ext cx="8477957" cy="4049572"/>
          </a:xfrm>
          <a:custGeom>
            <a:avLst/>
            <a:gdLst/>
            <a:ahLst/>
            <a:cxnLst/>
            <a:rect l="l" t="t" r="r" b="b"/>
            <a:pathLst>
              <a:path w="8477957" h="4049572">
                <a:moveTo>
                  <a:pt x="0" y="0"/>
                </a:moveTo>
                <a:lnTo>
                  <a:pt x="8477956" y="0"/>
                </a:lnTo>
                <a:lnTo>
                  <a:pt x="8477956" y="4049572"/>
                </a:lnTo>
                <a:lnTo>
                  <a:pt x="0" y="40495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09" t="-1141" r="-1109" b="-1256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28700" y="1881373"/>
            <a:ext cx="7719482" cy="3469261"/>
          </a:xfrm>
          <a:custGeom>
            <a:avLst/>
            <a:gdLst/>
            <a:ahLst/>
            <a:cxnLst/>
            <a:rect l="l" t="t" r="r" b="b"/>
            <a:pathLst>
              <a:path w="7719482" h="3469261">
                <a:moveTo>
                  <a:pt x="0" y="0"/>
                </a:moveTo>
                <a:lnTo>
                  <a:pt x="7719482" y="0"/>
                </a:lnTo>
                <a:lnTo>
                  <a:pt x="7719482" y="3469261"/>
                </a:lnTo>
                <a:lnTo>
                  <a:pt x="0" y="346926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2667001" y="514350"/>
            <a:ext cx="10287000" cy="5143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079"/>
              </a:lnSpc>
              <a:spcBef>
                <a:spcPct val="0"/>
              </a:spcBef>
            </a:pPr>
            <a:r>
              <a:rPr lang="en-US" sz="3399" dirty="0">
                <a:solidFill>
                  <a:srgbClr val="FFFFFF"/>
                </a:solidFill>
                <a:latin typeface="Oswald Bold"/>
                <a:ea typeface="Oswald Bold"/>
                <a:cs typeface="Oswald Bold"/>
                <a:sym typeface="Oswald Bold"/>
              </a:rPr>
              <a:t>2. FIND THE TOTAL SALES FOR EACH PRODUCT LINE.</a:t>
            </a:r>
          </a:p>
        </p:txBody>
      </p:sp>
      <p:sp>
        <p:nvSpPr>
          <p:cNvPr id="5" name="Freeform 5"/>
          <p:cNvSpPr/>
          <p:nvPr/>
        </p:nvSpPr>
        <p:spPr>
          <a:xfrm rot="5400000">
            <a:off x="14648217" y="-2671330"/>
            <a:ext cx="9722988" cy="11276744"/>
          </a:xfrm>
          <a:custGeom>
            <a:avLst/>
            <a:gdLst/>
            <a:ahLst/>
            <a:cxnLst/>
            <a:rect l="l" t="t" r="r" b="b"/>
            <a:pathLst>
              <a:path w="9722988" h="11276744">
                <a:moveTo>
                  <a:pt x="0" y="0"/>
                </a:moveTo>
                <a:lnTo>
                  <a:pt x="9722988" y="0"/>
                </a:lnTo>
                <a:lnTo>
                  <a:pt x="9722988" y="11276744"/>
                </a:lnTo>
                <a:lnTo>
                  <a:pt x="0" y="1127674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5400000">
            <a:off x="14648217" y="1935875"/>
            <a:ext cx="9722988" cy="11276744"/>
          </a:xfrm>
          <a:custGeom>
            <a:avLst/>
            <a:gdLst/>
            <a:ahLst/>
            <a:cxnLst/>
            <a:rect l="l" t="t" r="r" b="b"/>
            <a:pathLst>
              <a:path w="9722988" h="11276744">
                <a:moveTo>
                  <a:pt x="0" y="0"/>
                </a:moveTo>
                <a:lnTo>
                  <a:pt x="9722988" y="0"/>
                </a:lnTo>
                <a:lnTo>
                  <a:pt x="9722988" y="11276744"/>
                </a:lnTo>
                <a:lnTo>
                  <a:pt x="0" y="1127674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85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5400000">
            <a:off x="15941612" y="2324314"/>
            <a:ext cx="4861494" cy="5638372"/>
          </a:xfrm>
          <a:custGeom>
            <a:avLst/>
            <a:gdLst/>
            <a:ahLst/>
            <a:cxnLst/>
            <a:rect l="l" t="t" r="r" b="b"/>
            <a:pathLst>
              <a:path w="4861494" h="5638372">
                <a:moveTo>
                  <a:pt x="0" y="0"/>
                </a:moveTo>
                <a:lnTo>
                  <a:pt x="4861494" y="0"/>
                </a:lnTo>
                <a:lnTo>
                  <a:pt x="4861494" y="5638372"/>
                </a:lnTo>
                <a:lnTo>
                  <a:pt x="0" y="563837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9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57201" y="514350"/>
            <a:ext cx="13639800" cy="5143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079"/>
              </a:lnSpc>
              <a:spcBef>
                <a:spcPct val="0"/>
              </a:spcBef>
            </a:pPr>
            <a:r>
              <a:rPr lang="en-US" sz="3399" dirty="0">
                <a:solidFill>
                  <a:srgbClr val="FFFFFF"/>
                </a:solidFill>
                <a:latin typeface="Oswald Bold"/>
                <a:ea typeface="Oswald Bold"/>
                <a:cs typeface="Oswald Bold"/>
                <a:sym typeface="Oswald Bold"/>
              </a:rPr>
              <a:t> 3. LIST ALL SALES TRANSACTIONS WHERE THE PAYMENT METHOD WAS 'CASH'.</a:t>
            </a:r>
          </a:p>
        </p:txBody>
      </p:sp>
      <p:sp>
        <p:nvSpPr>
          <p:cNvPr id="3" name="Freeform 3"/>
          <p:cNvSpPr/>
          <p:nvPr/>
        </p:nvSpPr>
        <p:spPr>
          <a:xfrm rot="5400000">
            <a:off x="14648217" y="-2671330"/>
            <a:ext cx="9722988" cy="11276744"/>
          </a:xfrm>
          <a:custGeom>
            <a:avLst/>
            <a:gdLst/>
            <a:ahLst/>
            <a:cxnLst/>
            <a:rect l="l" t="t" r="r" b="b"/>
            <a:pathLst>
              <a:path w="9722988" h="11276744">
                <a:moveTo>
                  <a:pt x="0" y="0"/>
                </a:moveTo>
                <a:lnTo>
                  <a:pt x="9722988" y="0"/>
                </a:lnTo>
                <a:lnTo>
                  <a:pt x="9722988" y="11276744"/>
                </a:lnTo>
                <a:lnTo>
                  <a:pt x="0" y="112767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5400000">
            <a:off x="14648217" y="1935875"/>
            <a:ext cx="9722988" cy="11276744"/>
          </a:xfrm>
          <a:custGeom>
            <a:avLst/>
            <a:gdLst/>
            <a:ahLst/>
            <a:cxnLst/>
            <a:rect l="l" t="t" r="r" b="b"/>
            <a:pathLst>
              <a:path w="9722988" h="11276744">
                <a:moveTo>
                  <a:pt x="0" y="0"/>
                </a:moveTo>
                <a:lnTo>
                  <a:pt x="9722988" y="0"/>
                </a:lnTo>
                <a:lnTo>
                  <a:pt x="9722988" y="11276744"/>
                </a:lnTo>
                <a:lnTo>
                  <a:pt x="0" y="1127674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8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5400000">
            <a:off x="15941612" y="2324314"/>
            <a:ext cx="4861494" cy="5638372"/>
          </a:xfrm>
          <a:custGeom>
            <a:avLst/>
            <a:gdLst/>
            <a:ahLst/>
            <a:cxnLst/>
            <a:rect l="l" t="t" r="r" b="b"/>
            <a:pathLst>
              <a:path w="4861494" h="5638372">
                <a:moveTo>
                  <a:pt x="0" y="0"/>
                </a:moveTo>
                <a:lnTo>
                  <a:pt x="4861494" y="0"/>
                </a:lnTo>
                <a:lnTo>
                  <a:pt x="4861494" y="5638372"/>
                </a:lnTo>
                <a:lnTo>
                  <a:pt x="0" y="563837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600841" y="1750365"/>
            <a:ext cx="10059076" cy="3920204"/>
          </a:xfrm>
          <a:custGeom>
            <a:avLst/>
            <a:gdLst/>
            <a:ahLst/>
            <a:cxnLst/>
            <a:rect l="l" t="t" r="r" b="b"/>
            <a:pathLst>
              <a:path w="10059076" h="3920204">
                <a:moveTo>
                  <a:pt x="0" y="0"/>
                </a:moveTo>
                <a:lnTo>
                  <a:pt x="10059076" y="0"/>
                </a:lnTo>
                <a:lnTo>
                  <a:pt x="10059076" y="3920204"/>
                </a:lnTo>
                <a:lnTo>
                  <a:pt x="0" y="392020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600841" y="6392233"/>
            <a:ext cx="13063928" cy="2364027"/>
          </a:xfrm>
          <a:custGeom>
            <a:avLst/>
            <a:gdLst/>
            <a:ahLst/>
            <a:cxnLst/>
            <a:rect l="l" t="t" r="r" b="b"/>
            <a:pathLst>
              <a:path w="13063928" h="2364027">
                <a:moveTo>
                  <a:pt x="0" y="0"/>
                </a:moveTo>
                <a:lnTo>
                  <a:pt x="13063929" y="0"/>
                </a:lnTo>
                <a:lnTo>
                  <a:pt x="13063929" y="2364028"/>
                </a:lnTo>
                <a:lnTo>
                  <a:pt x="0" y="236402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797</Words>
  <Application>Microsoft Office PowerPoint</Application>
  <PresentationFormat>Custom</PresentationFormat>
  <Paragraphs>81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Roboto Bold</vt:lpstr>
      <vt:lpstr>Oswald Bold</vt:lpstr>
      <vt:lpstr>Calibri</vt:lpstr>
      <vt:lpstr>Arial</vt:lpstr>
      <vt:lpstr>Roboto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Yellow And Blue Modern Brand Marketing Strategy Presentation Template</dc:title>
  <dc:creator>Hp</dc:creator>
  <cp:lastModifiedBy>B k Arvind</cp:lastModifiedBy>
  <cp:revision>2</cp:revision>
  <dcterms:created xsi:type="dcterms:W3CDTF">2006-08-16T00:00:00Z</dcterms:created>
  <dcterms:modified xsi:type="dcterms:W3CDTF">2024-08-27T12:28:01Z</dcterms:modified>
  <dc:identifier>DAGO9dofkCo</dc:identifier>
</cp:coreProperties>
</file>